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2" r:id="rId6"/>
    <p:sldId id="265" r:id="rId7"/>
    <p:sldId id="270" r:id="rId8"/>
    <p:sldId id="272" r:id="rId9"/>
    <p:sldId id="263" r:id="rId10"/>
    <p:sldId id="264" r:id="rId11"/>
    <p:sldId id="273" r:id="rId12"/>
    <p:sldId id="274" r:id="rId13"/>
    <p:sldId id="275" r:id="rId14"/>
    <p:sldId id="266" r:id="rId15"/>
    <p:sldId id="271" r:id="rId16"/>
    <p:sldId id="276" r:id="rId17"/>
    <p:sldId id="267" r:id="rId18"/>
    <p:sldId id="268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6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76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8077A-C718-46DB-B98A-6F0D7AB0B439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0F1D3-DA49-4B02-B963-23E3A70C5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95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0F1D3-DA49-4B02-B963-23E3A70C571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80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0F1D3-DA49-4B02-B963-23E3A70C571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03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A12C8-025D-1822-9F30-94EC6BC49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9EAA27E-DEC6-D7D2-7D1B-9FF3B367B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10E42B-1B29-AC41-3DCD-7F3D66D8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6785-F50A-4495-B421-957D74CCDA7B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481867-576E-A61D-28CA-88E1A867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F7AD4F-3F93-92A5-4FE3-97082CB6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48E1-9DFF-4973-AD97-5724C2F3C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49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057F47-F06E-719F-A046-82F88224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2749D3-B227-4054-0253-1162E57C1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E93D6E-D71D-1EFA-DDC8-493DD4B0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6785-F50A-4495-B421-957D74CCDA7B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F107BC-BAB8-6266-CDB2-0BED6C05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3B019A-2DA8-9AC0-18AD-F26EB777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48E1-9DFF-4973-AD97-5724C2F3C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15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EDFDED5-26F3-B89E-2C34-AA785FD3D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6E308F-F493-79C6-B619-2F7393A22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FC864E-3320-3A9D-2BEB-0085309E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6785-F50A-4495-B421-957D74CCDA7B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93012C-DCFC-DA7B-9E0D-AA19AAE6E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01F821-0886-5633-058B-CA6F649F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48E1-9DFF-4973-AD97-5724C2F3C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05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0B7D24-B392-7F55-F7A0-79D5EEFF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032D82-ED38-9303-0141-150281EB5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63DE57-6314-E0E5-EC32-E6FB2100A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6785-F50A-4495-B421-957D74CCDA7B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1B34AE-D2A9-3B98-005D-7145A570B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627918-E719-B87A-9A0C-6DE765BF3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48E1-9DFF-4973-AD97-5724C2F3C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48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7B691C-CC32-EE3A-BAF9-C42EE1E62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44FB37-FDB9-0761-2FF5-30E26F9AB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C17ECF-A6AA-3338-F7BA-AF92B9E6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6785-F50A-4495-B421-957D74CCDA7B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8CAFA2-2CF0-CF59-E8F6-A5F26049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B5C10D-BF15-2319-2FB7-5F168857E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48E1-9DFF-4973-AD97-5724C2F3C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98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0EE78-4609-6DDC-B82E-9FE35F7D1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FF7E78-DD49-54E8-0851-44C96A9A4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3E881C-3C04-EB65-6406-8D66BC30A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6BCAC3-A47A-C58B-3A37-269B4C62B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6785-F50A-4495-B421-957D74CCDA7B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EB3136-31FD-6F6E-81A0-3E50F7CE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AF922B-A7AD-8211-D87F-6EE8D69C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48E1-9DFF-4973-AD97-5724C2F3C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4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589023-2622-59F8-F526-301AF90D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D7D176-EF63-2F65-49C7-AE286C459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DBC113-0679-F3C3-8264-E8EF99D70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CC9AC85-B468-CED3-2C20-C8E95EB11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DD3CA3A-3B53-4B83-9619-F02E92009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1AF59F1-2704-F080-EB95-6E3060F99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6785-F50A-4495-B421-957D74CCDA7B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018D748-5D2C-95A9-6047-260CAF1A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DEA2551-64AC-6BA4-96AC-A1BE58C15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48E1-9DFF-4973-AD97-5724C2F3C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32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92C4F7-164B-513D-BAA7-0DE6C641F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9DD847-6947-2315-21AC-329742FA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6785-F50A-4495-B421-957D74CCDA7B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A54E91F-B2D7-2F87-6882-88E86023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6469F5-F998-2CE6-F952-D86C9257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48E1-9DFF-4973-AD97-5724C2F3C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95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B16B37-146C-8208-851D-9BD69923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6785-F50A-4495-B421-957D74CCDA7B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15B056-C714-F970-10DE-7F269CCED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F25907-DF44-2770-1950-F75FBA8D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48E1-9DFF-4973-AD97-5724C2F3C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43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76A519-B3B0-EDAA-0B66-901DFFC9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321B0D-EDEC-6016-35A1-7B249B832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4B4BA7F-CC22-796C-8A37-2E0D93E0D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D16E69-62D2-BC72-784A-092DB1688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6785-F50A-4495-B421-957D74CCDA7B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8EC218-CEF1-585D-8731-1CB75C885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651954-D7D3-E679-0C93-734D739E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48E1-9DFF-4973-AD97-5724C2F3C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63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6383D9-CD9F-02C2-B919-0CE04E0E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3DDE319-AECE-BF6D-5081-A11AAAEAF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6B96DB-868C-B4D9-1FF9-7245CE4A7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4A50CD-199C-9F41-78BC-B6B499BA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6785-F50A-4495-B421-957D74CCDA7B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66B58F-B9F8-A117-E877-1135ABECA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99EDC7-67DE-CEA3-1883-48B78AE7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48E1-9DFF-4973-AD97-5724C2F3C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78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EE7827-B3A2-F343-0866-7811DF0DE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EE24F6-FF4B-9A75-A876-0C005FC60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048938-BFED-9346-9091-351D5B927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96785-F50A-4495-B421-957D74CCDA7B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1C0258-79A6-ABD5-4BDF-56DD309B1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DF1D02-3773-A614-735A-95CFA4BF4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548E1-9DFF-4973-AD97-5724C2F3C9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23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3F5F53-F6DC-7A41-C2A8-53C1844873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Game Name TBD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7EDC5ED-7D05-F254-97AB-1F41C3489E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第四组</a:t>
            </a:r>
          </a:p>
        </p:txBody>
      </p:sp>
    </p:spTree>
    <p:extLst>
      <p:ext uri="{BB962C8B-B14F-4D97-AF65-F5344CB8AC3E}">
        <p14:creationId xmlns:p14="http://schemas.microsoft.com/office/powerpoint/2010/main" val="3635285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2D45B-F3CE-A5BD-B471-63CB1756D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F06A95-186D-4321-1E57-160FFB9A1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17800" y="0"/>
            <a:ext cx="9144000" cy="1054100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机制细节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9627E0CE-EF47-4366-E57B-C0E3946AAE21}"/>
              </a:ext>
            </a:extLst>
          </p:cNvPr>
          <p:cNvSpPr txBox="1">
            <a:spLocks/>
          </p:cNvSpPr>
          <p:nvPr/>
        </p:nvSpPr>
        <p:spPr>
          <a:xfrm>
            <a:off x="1204383" y="457200"/>
            <a:ext cx="10121900" cy="62145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dirty="0"/>
              <a:t>武器类型</a:t>
            </a:r>
            <a:endParaRPr lang="en-US" altLang="zh-CN" sz="3600" dirty="0"/>
          </a:p>
          <a:p>
            <a:pPr marL="514350" indent="-514350" algn="l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CN" altLang="en-US" sz="2800" dirty="0"/>
              <a:t>近身范围攻击</a:t>
            </a:r>
            <a:endParaRPr lang="en-US" altLang="zh-CN" sz="2800" dirty="0"/>
          </a:p>
          <a:p>
            <a:pPr marL="514350" indent="-514350" algn="l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CN" altLang="en-US" sz="2800" dirty="0"/>
              <a:t>近身单点，高频率</a:t>
            </a:r>
            <a:r>
              <a:rPr lang="en-US" altLang="zh-CN" sz="2800" dirty="0"/>
              <a:t>/</a:t>
            </a:r>
            <a:r>
              <a:rPr lang="zh-CN" altLang="en-US" sz="2800" dirty="0"/>
              <a:t>高伤害</a:t>
            </a:r>
            <a:endParaRPr lang="en-US" altLang="zh-CN" sz="2800" dirty="0"/>
          </a:p>
          <a:p>
            <a:pPr marL="514350" indent="-514350" algn="l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CN" altLang="en-US" sz="2800" dirty="0"/>
              <a:t>中距离贯穿（激光），伤害递减</a:t>
            </a:r>
            <a:endParaRPr lang="en-US" altLang="zh-CN" sz="2800" dirty="0"/>
          </a:p>
          <a:p>
            <a:pPr marL="514350" indent="-514350" algn="l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CN" altLang="en-US" sz="2800" dirty="0"/>
              <a:t>远距离范围伤害（散弹枪）</a:t>
            </a:r>
            <a:endParaRPr lang="en-US" altLang="zh-CN" sz="2800" dirty="0"/>
          </a:p>
          <a:p>
            <a:pPr marL="514350" indent="-514350" algn="l"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zh-CN" altLang="en-US" sz="2800" dirty="0"/>
              <a:t>远距离单点（加特林），高频率</a:t>
            </a:r>
            <a:r>
              <a:rPr lang="en-US" altLang="zh-CN" sz="2800" dirty="0"/>
              <a:t>/</a:t>
            </a:r>
            <a:r>
              <a:rPr lang="zh-CN" altLang="en-US" sz="2800" dirty="0"/>
              <a:t>高伤害</a:t>
            </a:r>
            <a:endParaRPr lang="en-US" altLang="zh-CN" sz="2800" dirty="0"/>
          </a:p>
          <a:p>
            <a:pPr marL="514350" indent="-514350" algn="l"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zh-CN" altLang="en-US" sz="2800" dirty="0"/>
              <a:t>远距离狙击，选择攻击范围内血量最高的怪物，超高伤害</a:t>
            </a:r>
            <a:endParaRPr lang="en-US" altLang="zh-CN" sz="2800" dirty="0"/>
          </a:p>
          <a:p>
            <a:pPr marL="514350" indent="-514350" algn="l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CN" altLang="en-US" sz="2800" dirty="0"/>
              <a:t>投放式 </a:t>
            </a:r>
            <a:r>
              <a:rPr lang="en-US" altLang="zh-CN" sz="2800" dirty="0"/>
              <a:t>AOE</a:t>
            </a:r>
            <a:r>
              <a:rPr lang="zh-CN" altLang="en-US" sz="2800" dirty="0"/>
              <a:t>（炸弹，毒药）（手动瞄准释放，有冷却时间）</a:t>
            </a:r>
            <a:endParaRPr lang="en-US" altLang="zh-CN" sz="2800" dirty="0"/>
          </a:p>
          <a:p>
            <a:pPr marL="514350" indent="-514350" algn="l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CN" altLang="en-US" sz="2800" dirty="0"/>
              <a:t>召唤类</a:t>
            </a:r>
            <a:endParaRPr lang="en-US" altLang="zh-CN" sz="28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139EAD1-1640-0548-94DE-1A5809898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95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FB6A7-0158-4D95-ED68-4EDF22EE6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96E11D-0184-2017-855B-E1310AE1C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17800" y="0"/>
            <a:ext cx="9144000" cy="1054100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机制细节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B489983B-DB83-3BEE-5B95-4B0F207F5804}"/>
              </a:ext>
            </a:extLst>
          </p:cNvPr>
          <p:cNvSpPr txBox="1">
            <a:spLocks/>
          </p:cNvSpPr>
          <p:nvPr/>
        </p:nvSpPr>
        <p:spPr>
          <a:xfrm>
            <a:off x="1228725" y="262467"/>
            <a:ext cx="10394950" cy="61637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dirty="0"/>
              <a:t>怪物类型</a:t>
            </a:r>
            <a:endParaRPr lang="en-US" altLang="zh-CN" sz="3600" dirty="0"/>
          </a:p>
          <a:p>
            <a:pPr marL="514350" indent="-51435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CN" altLang="en-US" sz="2800" dirty="0"/>
              <a:t>普通怪物（脆皮，血量低），占大多数，碰到角色角色扣血</a:t>
            </a:r>
            <a:endParaRPr lang="en-US" altLang="zh-CN" sz="2800" dirty="0"/>
          </a:p>
          <a:p>
            <a:pPr marL="514350" indent="-51435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CN" altLang="en-US" sz="2800" dirty="0"/>
              <a:t>发射子弹怪物（专门瞄准角色发射子弹的怪物，四面八方发射子弹的怪物，等等）</a:t>
            </a:r>
            <a:endParaRPr lang="en-US" altLang="zh-CN" sz="2800" dirty="0"/>
          </a:p>
          <a:p>
            <a:pPr marL="514350" indent="-51435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zh-CN" altLang="en-US" sz="2800" dirty="0"/>
              <a:t>刺客怪物，蓄力发动攻击，攻击时移动速度快，碰到角色角色扣血</a:t>
            </a:r>
            <a:endParaRPr lang="en-US" altLang="zh-CN" sz="2800" dirty="0"/>
          </a:p>
          <a:p>
            <a:pPr marL="514350" indent="-51435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CN" altLang="en-US" sz="2800" dirty="0"/>
              <a:t>坦克怪物，血量高，移动速度较慢</a:t>
            </a:r>
            <a:endParaRPr lang="en-US" altLang="zh-CN" sz="2800" dirty="0"/>
          </a:p>
          <a:p>
            <a:pPr marL="514350" indent="-51435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altLang="zh-CN" sz="2800" dirty="0"/>
              <a:t>BOSS </a:t>
            </a:r>
            <a:r>
              <a:rPr lang="zh-CN" altLang="en-US" sz="2800" dirty="0"/>
              <a:t>类</a:t>
            </a:r>
            <a:endParaRPr lang="en-US" altLang="zh-CN" sz="2800" dirty="0"/>
          </a:p>
          <a:p>
            <a:pPr marL="514350" indent="-51435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CN" altLang="en-US" sz="2800" dirty="0"/>
              <a:t>巢穴，不断产出怪</a:t>
            </a:r>
            <a:endParaRPr lang="en-US" altLang="zh-CN" sz="28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92C2914-78A6-7B7C-E4A9-5B7AC2996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52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3D9A1-9030-0177-7578-9B5926191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122484-C910-6F8A-9A24-14C0152BE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17800" y="0"/>
            <a:ext cx="9144000" cy="1054100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机制细节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BC515252-041F-028E-931D-586918F3D00A}"/>
              </a:ext>
            </a:extLst>
          </p:cNvPr>
          <p:cNvSpPr txBox="1">
            <a:spLocks/>
          </p:cNvSpPr>
          <p:nvPr/>
        </p:nvSpPr>
        <p:spPr>
          <a:xfrm>
            <a:off x="1180785" y="397263"/>
            <a:ext cx="10121900" cy="5808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dirty="0"/>
              <a:t>道具设计</a:t>
            </a:r>
            <a:endParaRPr lang="en-US" altLang="zh-CN" sz="36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/>
              <a:t>在商店里购买道具，构筑流派</a:t>
            </a:r>
            <a:endParaRPr lang="en-US" altLang="zh-CN" sz="28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/>
              <a:t>大部分道具提升某几个角色属性，同时降低一些属性</a:t>
            </a:r>
            <a:endParaRPr lang="en-US" altLang="zh-CN" sz="28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/>
              <a:t>（这样会让构筑过程有趣，增加必要的减少不必要的属性）</a:t>
            </a:r>
            <a:endParaRPr lang="en-US" altLang="zh-CN" sz="28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/>
              <a:t>比如，降低最大生命值，但增加大量的百分比伤害</a:t>
            </a:r>
            <a:r>
              <a:rPr lang="en-US" altLang="zh-CN" sz="2800" dirty="0"/>
              <a:t>…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zh-CN" sz="2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/>
              <a:t>同时，有一些一次性道具，在一局游戏中只能使用一次。</a:t>
            </a:r>
            <a:endParaRPr lang="en-US" altLang="zh-CN" sz="2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/>
              <a:t>比如，受到致命伤害时免死</a:t>
            </a:r>
            <a:r>
              <a:rPr lang="en-US" altLang="zh-CN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876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200D9-92B3-F083-3192-0A2AE3B1B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D581BD-1B3D-E6E5-3A82-5EB3BADC5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17800" y="0"/>
            <a:ext cx="9144000" cy="1054100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机制细节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989D7B30-B3D9-6D51-7081-86EBD0E81DFE}"/>
              </a:ext>
            </a:extLst>
          </p:cNvPr>
          <p:cNvSpPr txBox="1">
            <a:spLocks/>
          </p:cNvSpPr>
          <p:nvPr/>
        </p:nvSpPr>
        <p:spPr>
          <a:xfrm>
            <a:off x="1068698" y="228600"/>
            <a:ext cx="10394950" cy="2461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dirty="0"/>
              <a:t>地图</a:t>
            </a:r>
            <a:endParaRPr lang="en-US" altLang="zh-CN" sz="36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zh-CN" sz="36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/>
              <a:t>超平坦的二维平面，随机生成少量墙和陷阱</a:t>
            </a:r>
            <a:endParaRPr lang="en-US" altLang="zh-CN" sz="28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39A869D-7CE8-5A46-C090-251224BAE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8D3D734-198C-F4B9-1462-C84FD0DDC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86" y="2884735"/>
            <a:ext cx="4303707" cy="35351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CEEB87B-2F1A-E628-0950-7C4F126EF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807" y="3632569"/>
            <a:ext cx="5733827" cy="221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60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ED0C9-E74F-A3AC-533D-5BE92B1FF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9A1CA-B5D5-7BAB-078D-340F664B8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17800" y="0"/>
            <a:ext cx="9144000" cy="1054100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机制细节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0950C20-B628-4395-A8FB-696D880865E8}"/>
              </a:ext>
            </a:extLst>
          </p:cNvPr>
          <p:cNvSpPr txBox="1">
            <a:spLocks/>
          </p:cNvSpPr>
          <p:nvPr/>
        </p:nvSpPr>
        <p:spPr>
          <a:xfrm>
            <a:off x="1035050" y="1018806"/>
            <a:ext cx="10121900" cy="482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dirty="0"/>
              <a:t>玩家改变环境</a:t>
            </a:r>
            <a:endParaRPr lang="en-US" altLang="zh-CN" sz="36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zh-CN" sz="32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/>
              <a:t>可以放置陷阱与墙（有冷却时间，可购买道具缩短）</a:t>
            </a:r>
            <a:endParaRPr lang="en-US" altLang="zh-CN" sz="2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/>
              <a:t>玩家放置的陷进不会对角色造成伤害</a:t>
            </a:r>
            <a:endParaRPr lang="en-US" altLang="zh-CN" sz="2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zh-CN" sz="2800" dirty="0"/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/>
              <a:t>若玩家摆放的墙使怪物无法对角色造成攻击，则怪物会对墙造成伤害，墙有一个生命值，会破墙而入</a:t>
            </a:r>
            <a:endParaRPr lang="en-US" altLang="zh-CN" sz="28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1961631-E650-129B-04F8-6CE86E552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627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0921C-33CE-D17A-7D22-5C9BF99ED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E0D074-782A-EE4C-2CE2-A58BAB262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17800" y="0"/>
            <a:ext cx="9144000" cy="1054100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机制细节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1063CAD9-E5C4-4B75-932F-AAFBA833EAEC}"/>
              </a:ext>
            </a:extLst>
          </p:cNvPr>
          <p:cNvSpPr txBox="1">
            <a:spLocks/>
          </p:cNvSpPr>
          <p:nvPr/>
        </p:nvSpPr>
        <p:spPr>
          <a:xfrm>
            <a:off x="721032" y="154816"/>
            <a:ext cx="10911144" cy="6153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dirty="0"/>
              <a:t>不同的角色</a:t>
            </a:r>
            <a:endParaRPr lang="en-US" altLang="zh-CN" sz="36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zh-CN" sz="32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/>
              <a:t>开始时可以选择角色</a:t>
            </a:r>
            <a:endParaRPr lang="en-US" altLang="zh-CN" sz="2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dirty="0"/>
              <a:t>不同的角色，初始时有不同的状态 </a:t>
            </a:r>
            <a:r>
              <a:rPr lang="en-US" altLang="zh-CN" sz="2800" dirty="0"/>
              <a:t>BUFF </a:t>
            </a:r>
            <a:r>
              <a:rPr lang="zh-CN" altLang="en-US" sz="2800" dirty="0"/>
              <a:t>和 </a:t>
            </a:r>
            <a:r>
              <a:rPr lang="en-US" altLang="zh-CN" sz="2800" dirty="0"/>
              <a:t>DEBUFF</a:t>
            </a:r>
            <a:r>
              <a:rPr lang="zh-CN" altLang="en-US" sz="2800" dirty="0"/>
              <a:t>。比如：</a:t>
            </a:r>
            <a:endParaRPr lang="en-US" altLang="zh-CN" sz="2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zh-CN" sz="2800" dirty="0"/>
          </a:p>
          <a:p>
            <a:pPr marL="742950" indent="-742950" algn="l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CN" altLang="en-US" sz="2800" dirty="0"/>
              <a:t>只有角色不移动时才能攻击。同时，角色不移动时增加大量百分比伤害、减少受到的伤害</a:t>
            </a:r>
            <a:endParaRPr lang="en-US" altLang="zh-CN" sz="2800" dirty="0"/>
          </a:p>
          <a:p>
            <a:pPr marL="742950" indent="-742950" algn="l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CN" altLang="en-US" sz="2800" dirty="0"/>
              <a:t>每秒受到一点伤害。但每杀死一个敌人，会以一定概率恢复一点生命值</a:t>
            </a:r>
            <a:endParaRPr lang="en-US" altLang="zh-CN" sz="28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6FD2784-2DA0-1ACD-86DB-553CE28DC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762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1659A-EAC1-2D54-2BB4-55B5652F2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01DA583-5B97-2140-93FA-9E00743F44FC}"/>
              </a:ext>
            </a:extLst>
          </p:cNvPr>
          <p:cNvSpPr txBox="1">
            <a:spLocks/>
          </p:cNvSpPr>
          <p:nvPr/>
        </p:nvSpPr>
        <p:spPr>
          <a:xfrm>
            <a:off x="867082" y="457200"/>
            <a:ext cx="10911144" cy="52736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dirty="0"/>
              <a:t>所有的机制，让你认为</a:t>
            </a:r>
            <a:r>
              <a:rPr lang="en-US" altLang="zh-CN" sz="3600" dirty="0"/>
              <a:t>——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zh-CN" sz="36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dirty="0"/>
              <a:t>我是靠我天才般的构筑赢的</a:t>
            </a:r>
            <a:endParaRPr lang="en-US" altLang="zh-CN" sz="36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dirty="0"/>
              <a:t>我真是天才！我太厉害了！</a:t>
            </a:r>
            <a:endParaRPr lang="en-US" altLang="zh-CN" sz="36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zh-CN" sz="36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dirty="0"/>
              <a:t>让你在割草爽的过程中，拥有成就感</a:t>
            </a:r>
            <a:endParaRPr lang="en-US" altLang="zh-CN" sz="36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D673E8A-BEC3-A38F-D80A-57F68600E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346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135F0-FCE9-2198-E9FB-B489B0B8D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5F210F-D2E3-73D3-00B0-5B75D49F0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4375"/>
            <a:ext cx="9144000" cy="1054100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最困难的地方？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F5324A1-2180-A5A5-ADD2-B2839690DB01}"/>
              </a:ext>
            </a:extLst>
          </p:cNvPr>
          <p:cNvSpPr txBox="1">
            <a:spLocks/>
          </p:cNvSpPr>
          <p:nvPr/>
        </p:nvSpPr>
        <p:spPr>
          <a:xfrm>
            <a:off x="1035050" y="2857500"/>
            <a:ext cx="10121900" cy="2470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6600" b="1" dirty="0"/>
              <a:t>动画</a:t>
            </a:r>
            <a:endParaRPr lang="en-US" altLang="zh-CN" sz="6600" b="1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zh-CN" sz="36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600" dirty="0"/>
              <a:t>割草的爽感很大一部分来源于绚丽的动画</a:t>
            </a:r>
            <a:endParaRPr lang="en-US" altLang="zh-CN" sz="36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4293765-E0A8-CAAB-1776-6AAF26275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4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75E2F-A749-B72E-8EA2-9E2955E5E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48716-9568-B7D2-C06C-013F0733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65500" y="0"/>
            <a:ext cx="9144000" cy="1054100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动画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FF7B875-5071-E76C-441B-792B03800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FAA57F94-F241-AD88-2D00-7CEBDFC16F53}"/>
              </a:ext>
            </a:extLst>
          </p:cNvPr>
          <p:cNvSpPr txBox="1">
            <a:spLocks/>
          </p:cNvSpPr>
          <p:nvPr/>
        </p:nvSpPr>
        <p:spPr>
          <a:xfrm>
            <a:off x="1524000" y="228600"/>
            <a:ext cx="9144000" cy="21259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dirty="0"/>
              <a:t>找开源动画 </a:t>
            </a:r>
            <a:r>
              <a:rPr lang="en-US" altLang="zh-CN" sz="4800" dirty="0"/>
              <a:t>/ </a:t>
            </a:r>
            <a:r>
              <a:rPr lang="zh-CN" altLang="en-US" sz="4800" dirty="0"/>
              <a:t>开源项目</a:t>
            </a:r>
            <a:endParaRPr lang="en-US" altLang="zh-CN" sz="4800" dirty="0"/>
          </a:p>
          <a:p>
            <a:endParaRPr lang="en-US" altLang="zh-CN" sz="4800" dirty="0"/>
          </a:p>
          <a:p>
            <a:r>
              <a:rPr lang="zh-CN" altLang="en-US" sz="4000" dirty="0"/>
              <a:t>比如：</a:t>
            </a:r>
            <a:endParaRPr lang="en-US" altLang="zh-CN" sz="4000" dirty="0"/>
          </a:p>
        </p:txBody>
      </p:sp>
      <p:pic>
        <p:nvPicPr>
          <p:cNvPr id="4" name="2026-03-28 03-10-32">
            <a:hlinkClick r:id="" action="ppaction://media"/>
            <a:extLst>
              <a:ext uri="{FF2B5EF4-FFF2-40B4-BE49-F238E27FC236}">
                <a16:creationId xmlns:a16="http://schemas.microsoft.com/office/drawing/2014/main" id="{15F7B9BB-28AE-E266-BB1F-0697806F331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4494" y="2537028"/>
            <a:ext cx="7143012" cy="401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0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5EFFB-04BE-73B1-9B3D-E65690588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CDC4E1-6B10-4C7C-6751-3DF8F33BC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65500" y="0"/>
            <a:ext cx="9144000" cy="1054100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动画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60A7CED-4F2D-31C5-20B7-9D3F0CB8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A4A50B97-7C9B-D94E-AC56-8443D1A8DA83}"/>
              </a:ext>
            </a:extLst>
          </p:cNvPr>
          <p:cNvSpPr txBox="1">
            <a:spLocks/>
          </p:cNvSpPr>
          <p:nvPr/>
        </p:nvSpPr>
        <p:spPr>
          <a:xfrm>
            <a:off x="1330325" y="1905000"/>
            <a:ext cx="9531350" cy="2578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dirty="0"/>
              <a:t>网络上优质资源多 </a:t>
            </a:r>
            <a:r>
              <a:rPr lang="en-US" altLang="zh-CN" sz="4800" dirty="0">
                <a:sym typeface="Wingdings" panose="05000000000000000000" pitchFamily="2" charset="2"/>
              </a:rPr>
              <a:t></a:t>
            </a:r>
            <a:endParaRPr lang="en-US" altLang="zh-CN" sz="4800" dirty="0"/>
          </a:p>
          <a:p>
            <a:endParaRPr lang="en-US" altLang="zh-CN" sz="4800" dirty="0"/>
          </a:p>
          <a:p>
            <a:r>
              <a:rPr lang="zh-CN" altLang="en-US" sz="4800" dirty="0"/>
              <a:t>解决动画不是特别困难的问题</a:t>
            </a:r>
            <a:endParaRPr lang="en-US" altLang="zh-CN" sz="4800" dirty="0"/>
          </a:p>
        </p:txBody>
      </p:sp>
    </p:spTree>
    <p:extLst>
      <p:ext uri="{BB962C8B-B14F-4D97-AF65-F5344CB8AC3E}">
        <p14:creationId xmlns:p14="http://schemas.microsoft.com/office/powerpoint/2010/main" val="70925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07FED-8F07-CC5B-C703-93E11B21B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BA3950-757E-2679-5392-20CF38AD4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4349"/>
            <a:ext cx="9144000" cy="1204913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什么是好玩的游戏：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B3FF9AE5-21E1-AF78-63D8-6DD775D5469E}"/>
              </a:ext>
            </a:extLst>
          </p:cNvPr>
          <p:cNvSpPr txBox="1">
            <a:spLocks/>
          </p:cNvSpPr>
          <p:nvPr/>
        </p:nvSpPr>
        <p:spPr>
          <a:xfrm>
            <a:off x="1524000" y="2441576"/>
            <a:ext cx="9144000" cy="12049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战斗</a:t>
            </a:r>
            <a:r>
              <a:rPr lang="zh-CN" altLang="en-US" sz="8800" b="1" dirty="0"/>
              <a:t>爽</a:t>
            </a:r>
            <a:r>
              <a:rPr lang="zh-CN" altLang="en-US" dirty="0"/>
              <a:t>！割草</a:t>
            </a:r>
            <a:r>
              <a:rPr lang="zh-CN" altLang="en-US" sz="8800" b="1" dirty="0"/>
              <a:t>爽</a:t>
            </a:r>
            <a:r>
              <a:rPr lang="zh-CN" altLang="en-US" dirty="0"/>
              <a:t>！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EA43933A-63A5-23A8-9E24-ECA5E64A518A}"/>
              </a:ext>
            </a:extLst>
          </p:cNvPr>
          <p:cNvSpPr txBox="1">
            <a:spLocks/>
          </p:cNvSpPr>
          <p:nvPr/>
        </p:nvSpPr>
        <p:spPr>
          <a:xfrm>
            <a:off x="1524000" y="3582989"/>
            <a:ext cx="9144000" cy="26035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核心：</a:t>
            </a:r>
            <a:r>
              <a:rPr lang="zh-CN" altLang="en-US" sz="15400" b="1" dirty="0"/>
              <a:t>爽</a:t>
            </a:r>
            <a:r>
              <a:rPr lang="zh-CN" altLang="en-US" sz="9600" dirty="0"/>
              <a:t>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36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9919E-84C4-DB41-5ADE-9F227FBA2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248364F-8404-18A1-D623-B21894991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C530470C-36BF-2C4B-8B3B-15BE29FA02B8}"/>
              </a:ext>
            </a:extLst>
          </p:cNvPr>
          <p:cNvSpPr txBox="1">
            <a:spLocks/>
          </p:cNvSpPr>
          <p:nvPr/>
        </p:nvSpPr>
        <p:spPr>
          <a:xfrm>
            <a:off x="1955800" y="2679700"/>
            <a:ext cx="9144000" cy="965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b="1" dirty="0"/>
              <a:t>问题？</a:t>
            </a:r>
            <a:endParaRPr lang="en-US" altLang="zh-CN" sz="6600" b="1" dirty="0"/>
          </a:p>
        </p:txBody>
      </p:sp>
    </p:spTree>
    <p:extLst>
      <p:ext uri="{BB962C8B-B14F-4D97-AF65-F5344CB8AC3E}">
        <p14:creationId xmlns:p14="http://schemas.microsoft.com/office/powerpoint/2010/main" val="795921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4A57D-754A-9224-B3A5-CC9C3BBF9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8FAD946-CD74-B2AF-7383-B64B903AB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ECFFC5C4-0C12-B71C-09C5-D72A1C55B279}"/>
              </a:ext>
            </a:extLst>
          </p:cNvPr>
          <p:cNvSpPr txBox="1">
            <a:spLocks/>
          </p:cNvSpPr>
          <p:nvPr/>
        </p:nvSpPr>
        <p:spPr>
          <a:xfrm>
            <a:off x="1955800" y="2679700"/>
            <a:ext cx="9144000" cy="965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b="1" dirty="0"/>
              <a:t>谢谢！</a:t>
            </a:r>
            <a:endParaRPr lang="en-US" altLang="zh-CN" sz="6600" b="1" dirty="0"/>
          </a:p>
        </p:txBody>
      </p:sp>
    </p:spTree>
    <p:extLst>
      <p:ext uri="{BB962C8B-B14F-4D97-AF65-F5344CB8AC3E}">
        <p14:creationId xmlns:p14="http://schemas.microsoft.com/office/powerpoint/2010/main" val="402355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138E8-62C7-33FF-155C-4D0F14ECE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6B9685-538E-7A30-9E3A-0CA29A59F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816100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吸血鬼幸存者</a:t>
            </a:r>
            <a:br>
              <a:rPr lang="en-US" altLang="zh-CN" sz="4800" dirty="0"/>
            </a:br>
            <a:endParaRPr lang="zh-CN" altLang="en-US" sz="4800" dirty="0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1A3D0D95-CC26-0CB3-B4B2-D30A0F1E26E5}"/>
              </a:ext>
            </a:extLst>
          </p:cNvPr>
          <p:cNvSpPr txBox="1">
            <a:spLocks/>
          </p:cNvSpPr>
          <p:nvPr/>
        </p:nvSpPr>
        <p:spPr>
          <a:xfrm>
            <a:off x="1524000" y="5041901"/>
            <a:ext cx="9144000" cy="1568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4800" dirty="0"/>
              <a:t>纯粹的割草</a:t>
            </a:r>
            <a:r>
              <a:rPr lang="zh-CN" altLang="zh-CN" sz="7200" dirty="0"/>
              <a:t>爽</a:t>
            </a:r>
            <a:r>
              <a:rPr lang="zh-CN" altLang="en-US" sz="4800" dirty="0"/>
              <a:t>！</a:t>
            </a:r>
            <a:endParaRPr lang="zh-CN" altLang="en-US" sz="4000" dirty="0"/>
          </a:p>
        </p:txBody>
      </p:sp>
      <p:pic>
        <p:nvPicPr>
          <p:cNvPr id="6" name="[吸血鬼幸存者]1.0宣传片(搬运自油管 - 1.[吸血鬼幸存者]1.0宣传片(搬运自油管(Av431767843,P1)">
            <a:hlinkClick r:id="" action="ppaction://media"/>
            <a:extLst>
              <a:ext uri="{FF2B5EF4-FFF2-40B4-BE49-F238E27FC236}">
                <a16:creationId xmlns:a16="http://schemas.microsoft.com/office/drawing/2014/main" id="{E9B761A6-B3F9-513F-4A8C-EC3D8A5742A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0000" end="2233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79158" y="1401521"/>
            <a:ext cx="7033684" cy="395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8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04A1C-59C0-6290-A948-2DCFDA8C8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86ACC5-DDE0-C41D-30CA-C96CFD08B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38450"/>
            <a:ext cx="9144000" cy="1181100"/>
          </a:xfrm>
        </p:spPr>
        <p:txBody>
          <a:bodyPr>
            <a:normAutofit/>
          </a:bodyPr>
          <a:lstStyle/>
          <a:p>
            <a:r>
              <a:rPr lang="zh-CN" altLang="en-US" dirty="0"/>
              <a:t>类吸血鬼幸存者游戏</a:t>
            </a:r>
          </a:p>
        </p:txBody>
      </p:sp>
    </p:spTree>
    <p:extLst>
      <p:ext uri="{BB962C8B-B14F-4D97-AF65-F5344CB8AC3E}">
        <p14:creationId xmlns:p14="http://schemas.microsoft.com/office/powerpoint/2010/main" val="262557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73C41-CB83-AA22-0588-E3F3B3C48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4FE2DAF3-E620-C520-0A70-E5B3D8A16996}"/>
              </a:ext>
            </a:extLst>
          </p:cNvPr>
          <p:cNvSpPr txBox="1">
            <a:spLocks/>
          </p:cNvSpPr>
          <p:nvPr/>
        </p:nvSpPr>
        <p:spPr>
          <a:xfrm>
            <a:off x="1524000" y="76200"/>
            <a:ext cx="9144000" cy="1866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dirty="0"/>
              <a:t>核心在于爽。如何更爽？</a:t>
            </a:r>
            <a:endParaRPr lang="en-US" altLang="zh-CN" sz="4800" dirty="0"/>
          </a:p>
          <a:p>
            <a:endParaRPr lang="zh-CN" altLang="en-US" sz="4800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40492499-9DDA-7029-1727-10CB7E3F89A5}"/>
              </a:ext>
            </a:extLst>
          </p:cNvPr>
          <p:cNvSpPr txBox="1">
            <a:spLocks/>
          </p:cNvSpPr>
          <p:nvPr/>
        </p:nvSpPr>
        <p:spPr>
          <a:xfrm>
            <a:off x="730250" y="1645266"/>
            <a:ext cx="10731500" cy="45889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4800" dirty="0"/>
              <a:t>割草，割更多的草</a:t>
            </a:r>
            <a:endParaRPr lang="en-US" altLang="zh-CN" sz="4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dirty="0"/>
              <a:t>1. </a:t>
            </a:r>
            <a:r>
              <a:rPr lang="zh-CN" altLang="en-US" sz="4000" dirty="0"/>
              <a:t>怪物数量多，且大部分怪物血量低</a:t>
            </a:r>
            <a:endParaRPr lang="en-US" altLang="zh-CN" sz="40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dirty="0"/>
              <a:t>2. </a:t>
            </a:r>
            <a:r>
              <a:rPr lang="zh-CN" altLang="en-US" sz="4000" dirty="0"/>
              <a:t>武器攻击范围大</a:t>
            </a:r>
            <a:endParaRPr lang="en-US" altLang="zh-CN" sz="40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dirty="0"/>
              <a:t>3. </a:t>
            </a:r>
            <a:r>
              <a:rPr lang="zh-CN" altLang="en-US" sz="4000" dirty="0"/>
              <a:t>移动速度快</a:t>
            </a:r>
            <a:endParaRPr lang="en-US" altLang="zh-CN" sz="40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dirty="0"/>
              <a:t>4. </a:t>
            </a:r>
            <a:r>
              <a:rPr lang="zh-CN" altLang="en-US" sz="4000" dirty="0"/>
              <a:t>地图大</a:t>
            </a:r>
          </a:p>
        </p:txBody>
      </p:sp>
    </p:spTree>
    <p:extLst>
      <p:ext uri="{BB962C8B-B14F-4D97-AF65-F5344CB8AC3E}">
        <p14:creationId xmlns:p14="http://schemas.microsoft.com/office/powerpoint/2010/main" val="42701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48970-DD65-800A-085B-F8EA9E9C3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CC1E39-5051-1667-F35C-CF1FF95CB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17800" y="0"/>
            <a:ext cx="9144000" cy="1054100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游戏过程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445B1764-3BE6-AF89-73BC-CE4D8026C93C}"/>
              </a:ext>
            </a:extLst>
          </p:cNvPr>
          <p:cNvSpPr txBox="1">
            <a:spLocks/>
          </p:cNvSpPr>
          <p:nvPr/>
        </p:nvSpPr>
        <p:spPr>
          <a:xfrm>
            <a:off x="590550" y="1123950"/>
            <a:ext cx="11010900" cy="5213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dirty="0"/>
              <a:t>一局游戏，关卡式设计，有</a:t>
            </a:r>
            <a:r>
              <a:rPr lang="en-US" altLang="zh-CN" sz="3200" dirty="0"/>
              <a:t> 15 ~ 25 </a:t>
            </a:r>
            <a:r>
              <a:rPr lang="zh-CN" altLang="en-US" sz="3200" dirty="0"/>
              <a:t>关</a:t>
            </a:r>
            <a:endParaRPr lang="en-US" altLang="zh-CN" sz="32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dirty="0"/>
              <a:t>每关追求短平快，不断刷新怪物，撑过 </a:t>
            </a:r>
            <a:r>
              <a:rPr lang="en-US" altLang="zh-CN" sz="3200" dirty="0"/>
              <a:t>20s ~ 60s </a:t>
            </a:r>
            <a:r>
              <a:rPr lang="zh-CN" altLang="en-US" sz="3200" dirty="0"/>
              <a:t>胜利</a:t>
            </a:r>
            <a:endParaRPr lang="en-US" altLang="zh-CN" sz="32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dirty="0"/>
              <a:t>固定关卡出线 </a:t>
            </a:r>
            <a:r>
              <a:rPr lang="en-US" altLang="zh-CN" sz="3200" dirty="0"/>
              <a:t>BOSS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zh-CN" sz="32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dirty="0"/>
              <a:t>击杀每一只怪物会掉落金币，金币自动拾取</a:t>
            </a:r>
            <a:endParaRPr lang="en-US" altLang="zh-CN" sz="32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dirty="0"/>
              <a:t>每关结束后，进入商店</a:t>
            </a:r>
            <a:endParaRPr lang="en-US" altLang="zh-CN" sz="32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dirty="0"/>
              <a:t>商店内可以使用金币购买道具</a:t>
            </a:r>
            <a:r>
              <a:rPr lang="en-US" altLang="zh-CN" sz="3200" dirty="0"/>
              <a:t>/</a:t>
            </a:r>
            <a:r>
              <a:rPr lang="zh-CN" altLang="en-US" sz="3200" dirty="0"/>
              <a:t>武器，刷新商店物品</a:t>
            </a:r>
            <a:endParaRPr lang="en-US" altLang="zh-CN" sz="32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D7B3FF8-7EC5-38F9-9DBB-A7220A65E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372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FC3E1-4EDF-70DC-823F-77D328F1B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272BF6-9B22-1AFA-AB56-19979F6DA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17800" y="0"/>
            <a:ext cx="9144000" cy="1054100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游戏过程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C2DE391D-51AB-49E4-2F36-FEC40C5D2EDF}"/>
              </a:ext>
            </a:extLst>
          </p:cNvPr>
          <p:cNvSpPr txBox="1">
            <a:spLocks/>
          </p:cNvSpPr>
          <p:nvPr/>
        </p:nvSpPr>
        <p:spPr>
          <a:xfrm>
            <a:off x="-2266482" y="1879600"/>
            <a:ext cx="11010900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dirty="0"/>
              <a:t>不同的道具有不同的效果</a:t>
            </a:r>
            <a:endParaRPr lang="en-US" altLang="zh-CN" sz="32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dirty="0"/>
              <a:t>不同的武器具有不同的效果</a:t>
            </a:r>
            <a:endParaRPr lang="en-US" altLang="zh-CN" sz="32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7331D66-A49D-73DF-D4A8-6CD0E0175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224BFE81-30FA-41CA-04CA-5C6A1C7C9B50}"/>
              </a:ext>
            </a:extLst>
          </p:cNvPr>
          <p:cNvSpPr/>
          <p:nvPr/>
        </p:nvSpPr>
        <p:spPr>
          <a:xfrm>
            <a:off x="5944068" y="2379662"/>
            <a:ext cx="1022350" cy="52387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93624FC1-2768-249B-807F-2F8307999A60}"/>
              </a:ext>
            </a:extLst>
          </p:cNvPr>
          <p:cNvSpPr txBox="1">
            <a:spLocks/>
          </p:cNvSpPr>
          <p:nvPr/>
        </p:nvSpPr>
        <p:spPr>
          <a:xfrm>
            <a:off x="4051768" y="1379537"/>
            <a:ext cx="11010900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dirty="0"/>
              <a:t>不同的、各色各样的流派</a:t>
            </a:r>
            <a:endParaRPr lang="en-US" altLang="zh-CN" sz="3200" dirty="0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29C39860-67F1-CFB5-7E67-0DC454264513}"/>
              </a:ext>
            </a:extLst>
          </p:cNvPr>
          <p:cNvSpPr txBox="1">
            <a:spLocks/>
          </p:cNvSpPr>
          <p:nvPr/>
        </p:nvSpPr>
        <p:spPr>
          <a:xfrm>
            <a:off x="590550" y="4298950"/>
            <a:ext cx="11010900" cy="819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dirty="0"/>
              <a:t>道具刷新随机（肉鸽），每局游戏有不同的体验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102869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166D4-8EE6-9E11-0F33-2CC6789E8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C9461E-A85A-1EC4-8B58-595A3ACC5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17800" y="0"/>
            <a:ext cx="9144000" cy="1054100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游戏过程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C4B591E-6A94-D0B8-372D-6C52FF2A8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-349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6036E6A5-7DF3-D4D3-E6DB-5AA6D6C1B655}"/>
              </a:ext>
            </a:extLst>
          </p:cNvPr>
          <p:cNvSpPr txBox="1">
            <a:spLocks/>
          </p:cNvSpPr>
          <p:nvPr/>
        </p:nvSpPr>
        <p:spPr>
          <a:xfrm>
            <a:off x="-2512483" y="1286990"/>
            <a:ext cx="11010900" cy="755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dirty="0"/>
              <a:t>买道具，不断构筑流派</a:t>
            </a:r>
            <a:endParaRPr lang="en-US" altLang="zh-CN" sz="3200" dirty="0"/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885872EB-20BA-8D09-4E37-16DC564B3877}"/>
              </a:ext>
            </a:extLst>
          </p:cNvPr>
          <p:cNvSpPr/>
          <p:nvPr/>
        </p:nvSpPr>
        <p:spPr>
          <a:xfrm>
            <a:off x="5699125" y="1518765"/>
            <a:ext cx="1022350" cy="52387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FDF38E08-FDA3-5D17-35A5-94F2A38933DA}"/>
              </a:ext>
            </a:extLst>
          </p:cNvPr>
          <p:cNvSpPr txBox="1">
            <a:spLocks/>
          </p:cNvSpPr>
          <p:nvPr/>
        </p:nvSpPr>
        <p:spPr>
          <a:xfrm>
            <a:off x="3786717" y="457200"/>
            <a:ext cx="11010900" cy="229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dirty="0"/>
              <a:t>打更多的怪，割更多的草</a:t>
            </a:r>
            <a:endParaRPr lang="en-US" altLang="zh-CN" sz="32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dirty="0"/>
              <a:t>战胜更强的敌人</a:t>
            </a:r>
            <a:endParaRPr lang="en-US" altLang="zh-CN" sz="32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dirty="0"/>
              <a:t>爽！</a:t>
            </a:r>
            <a:endParaRPr lang="en-US" altLang="zh-CN" sz="3200" dirty="0"/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E81446F1-AD0B-80E9-10FC-5B774ED9B42B}"/>
              </a:ext>
            </a:extLst>
          </p:cNvPr>
          <p:cNvSpPr/>
          <p:nvPr/>
        </p:nvSpPr>
        <p:spPr>
          <a:xfrm rot="7754426">
            <a:off x="7109650" y="3167062"/>
            <a:ext cx="1022350" cy="52387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252C04DA-9ED9-7687-4AD5-8D0167F0A094}"/>
              </a:ext>
            </a:extLst>
          </p:cNvPr>
          <p:cNvSpPr txBox="1">
            <a:spLocks/>
          </p:cNvSpPr>
          <p:nvPr/>
        </p:nvSpPr>
        <p:spPr>
          <a:xfrm>
            <a:off x="590550" y="4127961"/>
            <a:ext cx="11010900" cy="755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dirty="0"/>
              <a:t>获得更多的金币，买更多的道具</a:t>
            </a:r>
            <a:endParaRPr lang="en-US" altLang="zh-CN" sz="3200" dirty="0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012676C5-2B36-B255-A51C-4597539EF678}"/>
              </a:ext>
            </a:extLst>
          </p:cNvPr>
          <p:cNvSpPr txBox="1">
            <a:spLocks/>
          </p:cNvSpPr>
          <p:nvPr/>
        </p:nvSpPr>
        <p:spPr>
          <a:xfrm>
            <a:off x="254000" y="5034895"/>
            <a:ext cx="12344400" cy="1581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b="1" dirty="0"/>
              <a:t>因为我的思考过程、构筑过程赢了游戏，</a:t>
            </a:r>
            <a:endParaRPr lang="en-US" altLang="zh-CN" sz="3200" b="1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b="1" dirty="0"/>
              <a:t>我太厉害了！我真牛逼！</a:t>
            </a:r>
            <a:endParaRPr lang="en-US" altLang="zh-CN" sz="3200" b="1" dirty="0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77A1FBB5-D5B4-6647-BFF6-7C0DDF7CB570}"/>
              </a:ext>
            </a:extLst>
          </p:cNvPr>
          <p:cNvSpPr/>
          <p:nvPr/>
        </p:nvSpPr>
        <p:spPr>
          <a:xfrm rot="14096150">
            <a:off x="4258500" y="3062846"/>
            <a:ext cx="1022350" cy="52387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70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030F4-44B5-0D3C-3B4F-F260A744D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89CCDE-33EA-17CC-9E0C-B828607B8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17800" y="0"/>
            <a:ext cx="9144000" cy="1054100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机制细节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275917B6-A598-C0FD-D08E-642CB80EFEE0}"/>
              </a:ext>
            </a:extLst>
          </p:cNvPr>
          <p:cNvSpPr txBox="1">
            <a:spLocks/>
          </p:cNvSpPr>
          <p:nvPr/>
        </p:nvSpPr>
        <p:spPr>
          <a:xfrm>
            <a:off x="1035050" y="1380067"/>
            <a:ext cx="10121900" cy="46820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dirty="0"/>
              <a:t>角色可以同时拥有 </a:t>
            </a:r>
            <a:r>
              <a:rPr lang="en-US" altLang="zh-CN" sz="3200" dirty="0"/>
              <a:t>6 </a:t>
            </a:r>
            <a:r>
              <a:rPr lang="zh-CN" altLang="en-US" sz="3200" dirty="0"/>
              <a:t>把（甚至更多？）武器</a:t>
            </a:r>
            <a:endParaRPr lang="en-US" altLang="zh-CN" sz="32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dirty="0"/>
              <a:t>所有武器自动瞄准怪物并发起攻击</a:t>
            </a:r>
            <a:endParaRPr lang="en-US" altLang="zh-CN" sz="32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dirty="0"/>
              <a:t>游戏初始时拥有一把武器。后续武器在商店里购买</a:t>
            </a:r>
            <a:endParaRPr lang="en-US" altLang="zh-CN" sz="32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zh-CN" sz="3200" dirty="0"/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dirty="0"/>
              <a:t>有两个相同品质的武器，可以合成更高品质的武器，数值更高。商店里也售卖不同品质的武器。</a:t>
            </a:r>
            <a:endParaRPr lang="en-US" altLang="zh-CN" sz="32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2B50EA8-5577-4BC0-E956-60F62F60B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192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764</Words>
  <Application>Microsoft Office PowerPoint</Application>
  <PresentationFormat>宽屏</PresentationFormat>
  <Paragraphs>109</Paragraphs>
  <Slides>21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等线</vt:lpstr>
      <vt:lpstr>等线 Light</vt:lpstr>
      <vt:lpstr>Arial</vt:lpstr>
      <vt:lpstr>Wingdings</vt:lpstr>
      <vt:lpstr>Office 主题​​</vt:lpstr>
      <vt:lpstr>Game Name TBD</vt:lpstr>
      <vt:lpstr>什么是好玩的游戏：</vt:lpstr>
      <vt:lpstr>吸血鬼幸存者 </vt:lpstr>
      <vt:lpstr>类吸血鬼幸存者游戏</vt:lpstr>
      <vt:lpstr>PowerPoint 演示文稿</vt:lpstr>
      <vt:lpstr>游戏过程</vt:lpstr>
      <vt:lpstr>游戏过程</vt:lpstr>
      <vt:lpstr>游戏过程</vt:lpstr>
      <vt:lpstr>机制细节</vt:lpstr>
      <vt:lpstr>机制细节</vt:lpstr>
      <vt:lpstr>机制细节</vt:lpstr>
      <vt:lpstr>机制细节</vt:lpstr>
      <vt:lpstr>机制细节</vt:lpstr>
      <vt:lpstr>机制细节</vt:lpstr>
      <vt:lpstr>机制细节</vt:lpstr>
      <vt:lpstr>PowerPoint 演示文稿</vt:lpstr>
      <vt:lpstr>最困难的地方？</vt:lpstr>
      <vt:lpstr>动画</vt:lpstr>
      <vt:lpstr>动画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万平 黄</dc:creator>
  <cp:lastModifiedBy>万平 黄</cp:lastModifiedBy>
  <cp:revision>32</cp:revision>
  <dcterms:created xsi:type="dcterms:W3CDTF">2026-03-27T16:40:58Z</dcterms:created>
  <dcterms:modified xsi:type="dcterms:W3CDTF">2026-03-27T19:19:13Z</dcterms:modified>
</cp:coreProperties>
</file>