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81" r:id="rId2"/>
    <p:sldId id="479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5" r:id="rId12"/>
    <p:sldId id="494" r:id="rId13"/>
    <p:sldId id="496" r:id="rId14"/>
    <p:sldId id="497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46B"/>
    <a:srgbClr val="D35C5F"/>
    <a:srgbClr val="6CAECE"/>
    <a:srgbClr val="0E7EB5"/>
    <a:srgbClr val="6F6F6F"/>
    <a:srgbClr val="A6937B"/>
    <a:srgbClr val="414455"/>
    <a:srgbClr val="FD4A53"/>
    <a:srgbClr val="F2F2F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>
        <p:scale>
          <a:sx n="85" d="100"/>
          <a:sy n="85" d="100"/>
        </p:scale>
        <p:origin x="1049" y="573"/>
      </p:cViewPr>
      <p:guideLst>
        <p:guide orient="horz" pos="259"/>
        <p:guide pos="2880"/>
        <p:guide orient="horz" pos="1938"/>
        <p:guide orient="horz" pos="162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6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2026/3/28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105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17107-1E0C-2D67-72F7-2725D14A5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EBC4CC2-9F56-8ACB-85F3-BBBBEBCCF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2F20E7-7F1E-519C-B15F-C4B4E3655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54C982-1813-75EA-CD43-3B4ED5F66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7184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2E1FB-4D0F-A86D-3F25-4CDF28E27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8C68AA-41BE-EAF7-52DA-B2AE23BCB8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90250D-ED2C-3ADA-C60D-D5F4412AF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C43081-F0F5-A229-B4AF-BFB6F9305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1385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D9CB9-F812-D334-2CE8-8FB817CCA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2DE2AC3-B58A-6E70-15C7-2BD6DFAA4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437C420-B59C-35B9-8461-747235E1D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65DA52-8326-BB2B-ACC3-405BA2011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4489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49F4F-A591-65DA-81AE-6082463E9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1EC1403-EABC-5635-4482-2F93194F3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3037CC4-1374-9FDF-C530-3D8D4F49A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5D2FB3-AC79-E7BC-37AD-D966AB2F5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2839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C606C-5B49-C2E7-D681-D4E4F0E10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E097B1-D4F8-6363-D559-B133F2F23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DA33D0-800C-1C0D-0ADB-36D2A4AF8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8E3F6B-D797-9742-A15E-B5A466F78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656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884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74951-1EDF-97E8-8A8B-D32367B37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D5E7930-BC03-2CFB-5877-EF8C1945E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115B870-0DF0-9DE3-6DA1-BEB88C494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D063E6-FE1E-047A-E14B-21333A1FC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202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1B3E-EE74-88EB-7300-63B28C44E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E6B85D5-5CAD-2476-CDFD-EFC954901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07107AA-7781-E56D-0CF1-CA029D2AC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ABC710-5EA3-3D58-F7CC-8D164E246C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037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08883-1E15-EEFD-ADE3-D54988AAB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FBFE75-B611-91B9-1DD2-5A4063C89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08E47E-B673-A8BF-664D-ABF8D8B33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B89188-51BE-D1CB-047E-06963EABC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553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C5DF2-6E10-C05B-DF0C-34D0AE807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DFC8233-2FD3-15D9-D6FC-5AC552B00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3BDFC8-5FE3-053B-700E-6FE1E583D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68A6CC-E637-9AD8-1B59-F8178725B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485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3BB78-DFD3-51A7-71A0-9D3AAA94C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4BFC6F2-45E9-01EB-4F3A-3EBD93B03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08ED9C-A201-F7C6-C3FF-96C0CD6B7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33EA61-BA56-1D46-0D89-675F27F93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74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0D102-6C75-EEE2-64D8-6B737434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47CC71D-1662-6215-787F-0C6254CA3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A4E26BA-F849-D109-48C7-F5F3060FE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E08ACB-FEC1-7F76-59DD-51AAFD243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1099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EF742-9E3C-FCB9-9248-563986249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7FD1945-460E-78CA-A2B6-786C52DC0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FD94DE-32BA-AEA3-F4F1-D355403B3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129734-C986-C317-AE56-646EF0A83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3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ibenben\Desktop\未标题-1 2副本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67"/>
            <a:ext cx="9144000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6512" y="123478"/>
            <a:ext cx="9937104" cy="5076076"/>
            <a:chOff x="-1550541" y="123478"/>
            <a:chExt cx="12521235" cy="5076076"/>
          </a:xfrm>
        </p:grpSpPr>
        <p:pic>
          <p:nvPicPr>
            <p:cNvPr id="2050" name="Picture 2" descr="C:\Users\Maibenben\Desktop\未标题-1 副本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50541" y="667095"/>
              <a:ext cx="12521235" cy="380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Maibenben\Desktop\未标题-2151 副本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98890" y="-1375413"/>
              <a:ext cx="792088" cy="3789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Maibenben\Desktop\未标题-2151 副本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577038" y="2986723"/>
              <a:ext cx="762000" cy="3663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51520" y="1419622"/>
            <a:ext cx="626469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ea"/>
                <a:sym typeface="+mn-lt"/>
              </a:rPr>
              <a:t>Escape </a:t>
            </a:r>
          </a:p>
          <a:p>
            <a:r>
              <a:rPr lang="en-US" altLang="zh-CN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ea"/>
                <a:sym typeface="+mn-lt"/>
              </a:rPr>
              <a:t>from the Earth</a:t>
            </a:r>
            <a:endParaRPr lang="zh-CN" altLang="en-US" sz="5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250264"/>
            <a:ext cx="56166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spc="3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GameObject</a:t>
            </a:r>
            <a:endParaRPr lang="en-US" altLang="zh-CN" sz="1600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Wu Di / Li </a:t>
            </a:r>
            <a:r>
              <a:rPr lang="en-US" altLang="zh-CN" sz="1200" spc="3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Wanchen</a:t>
            </a:r>
            <a:r>
              <a:rPr lang="en-US" altLang="zh-CN" sz="12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/ Shi Mengcheng / Zhu Siyu</a:t>
            </a:r>
          </a:p>
        </p:txBody>
      </p:sp>
      <p:pic>
        <p:nvPicPr>
          <p:cNvPr id="3" name="图片占位符 8">
            <a:extLst>
              <a:ext uri="{FF2B5EF4-FFF2-40B4-BE49-F238E27FC236}">
                <a16:creationId xmlns:a16="http://schemas.microsoft.com/office/drawing/2014/main" id="{BCE6483F-9CBF-A72D-4B41-BCD794DD34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6331" b="26331"/>
          <a:stretch>
            <a:fillRect/>
          </a:stretch>
        </p:blipFill>
        <p:spPr>
          <a:xfrm>
            <a:off x="4580226" y="-56053"/>
            <a:ext cx="4564492" cy="21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0B3DE-4ADA-E86E-53A4-1A6AAB44E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>
            <a:extLst>
              <a:ext uri="{FF2B5EF4-FFF2-40B4-BE49-F238E27FC236}">
                <a16:creationId xmlns:a16="http://schemas.microsoft.com/office/drawing/2014/main" id="{3A204654-5C17-B3B4-AE07-613A3607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8520" y="848934"/>
            <a:ext cx="13419662" cy="40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2F43473-CD78-AB4C-EC1F-4FBD0EEF4D93}"/>
              </a:ext>
            </a:extLst>
          </p:cNvPr>
          <p:cNvSpPr txBox="1"/>
          <p:nvPr/>
        </p:nvSpPr>
        <p:spPr>
          <a:xfrm>
            <a:off x="0" y="195486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en-US" altLang="zh-CN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Modeling &amp; Theory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02B627-3A0B-D252-EAF4-6850D1F8D0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53"/>
          <a:stretch>
            <a:fillRect/>
          </a:stretch>
        </p:blipFill>
        <p:spPr>
          <a:xfrm>
            <a:off x="155510" y="1491630"/>
            <a:ext cx="3834080" cy="25863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F6E0E6-71F4-AD68-A2F3-38794E2220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46" r="1090"/>
          <a:stretch>
            <a:fillRect/>
          </a:stretch>
        </p:blipFill>
        <p:spPr>
          <a:xfrm>
            <a:off x="3995936" y="1491630"/>
            <a:ext cx="4422740" cy="25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04D3C-523B-8940-4F18-C35BD75C6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9DFEA9-2307-149A-93C4-52F1EC1B27DE}"/>
              </a:ext>
            </a:extLst>
          </p:cNvPr>
          <p:cNvSpPr txBox="1"/>
          <p:nvPr/>
        </p:nvSpPr>
        <p:spPr>
          <a:xfrm>
            <a:off x="0" y="195486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en-US" altLang="zh-CN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altLang="zh-CN" sz="3200" dirty="0"/>
              <a:t>Key Function Code</a:t>
            </a:r>
            <a:endParaRPr lang="zh-CN" altLang="en-US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1E07EF-9FB3-3A5C-7913-F2F5A25F0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15566"/>
            <a:ext cx="6336704" cy="38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6A02B-854F-E49E-B926-598C1D4BD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aibenben\Desktop\未标题-2151 副本.png">
            <a:extLst>
              <a:ext uri="{FF2B5EF4-FFF2-40B4-BE49-F238E27FC236}">
                <a16:creationId xmlns:a16="http://schemas.microsoft.com/office/drawing/2014/main" id="{EEC08099-4A55-508B-EB5A-1A906B79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5217" y="-1171581"/>
            <a:ext cx="8382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ibenben\Desktop\未标题-2151 副本.png">
            <a:extLst>
              <a:ext uri="{FF2B5EF4-FFF2-40B4-BE49-F238E27FC236}">
                <a16:creationId xmlns:a16="http://schemas.microsoft.com/office/drawing/2014/main" id="{BEFE3269-ACBB-9C85-B091-ABA33CF1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85217" y="2860867"/>
            <a:ext cx="8382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48F07F0-1252-5BAF-4607-0BF3721DF94A}"/>
              </a:ext>
            </a:extLst>
          </p:cNvPr>
          <p:cNvSpPr txBox="1"/>
          <p:nvPr/>
        </p:nvSpPr>
        <p:spPr>
          <a:xfrm>
            <a:off x="-13495" y="1786920"/>
            <a:ext cx="4369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pPr algn="ctr"/>
            <a:r>
              <a:rPr lang="en-US" altLang="zh-CN" sz="3200" dirty="0"/>
              <a:t>Key</a:t>
            </a:r>
          </a:p>
          <a:p>
            <a:pPr algn="ctr"/>
            <a:r>
              <a:rPr lang="en-US" altLang="zh-CN" sz="3200" dirty="0"/>
              <a:t>Function</a:t>
            </a:r>
          </a:p>
          <a:p>
            <a:pPr algn="ctr"/>
            <a:r>
              <a:rPr lang="en-US" altLang="zh-CN" sz="3200" dirty="0"/>
              <a:t>Code</a:t>
            </a:r>
            <a:endParaRPr lang="zh-CN" altLang="en-US" sz="32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2F443A0-D704-EA3A-C4C8-05D75BEA1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96" y="602659"/>
            <a:ext cx="5038177" cy="38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5FF16-A2FF-9D29-F6CB-1F6F09578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aibenben\Desktop\未标题-2151 副本.png">
            <a:extLst>
              <a:ext uri="{FF2B5EF4-FFF2-40B4-BE49-F238E27FC236}">
                <a16:creationId xmlns:a16="http://schemas.microsoft.com/office/drawing/2014/main" id="{E3E650A8-2430-3A76-47CB-39ABCD9B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5217" y="-1171581"/>
            <a:ext cx="8382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ibenben\Desktop\未标题-2151 副本.png">
            <a:extLst>
              <a:ext uri="{FF2B5EF4-FFF2-40B4-BE49-F238E27FC236}">
                <a16:creationId xmlns:a16="http://schemas.microsoft.com/office/drawing/2014/main" id="{96C52D2D-D791-689A-D825-97E21376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85217" y="2860867"/>
            <a:ext cx="8382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2BE7708-DF04-324A-06E9-29B39D4F9027}"/>
              </a:ext>
            </a:extLst>
          </p:cNvPr>
          <p:cNvSpPr txBox="1"/>
          <p:nvPr/>
        </p:nvSpPr>
        <p:spPr>
          <a:xfrm>
            <a:off x="-13495" y="1786920"/>
            <a:ext cx="4369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pPr algn="ctr"/>
            <a:r>
              <a:rPr lang="en-US" altLang="zh-CN" sz="3200" dirty="0"/>
              <a:t>Key</a:t>
            </a:r>
          </a:p>
          <a:p>
            <a:pPr algn="ctr"/>
            <a:r>
              <a:rPr lang="en-US" altLang="zh-CN" sz="3200" dirty="0"/>
              <a:t>Function</a:t>
            </a:r>
          </a:p>
          <a:p>
            <a:pPr algn="ctr"/>
            <a:r>
              <a:rPr lang="en-US" altLang="zh-CN" sz="3200" dirty="0"/>
              <a:t>Code</a:t>
            </a:r>
            <a:endParaRPr lang="zh-CN" altLang="en-US" sz="3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BDFD9C-DE1F-5FC4-64B2-752E1C49A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51" y="217461"/>
            <a:ext cx="424683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D06E9-2F85-5A76-48E0-1DBB613E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3588493-68DA-8C5A-7D8D-DBEB7E816767}"/>
              </a:ext>
            </a:extLst>
          </p:cNvPr>
          <p:cNvGrpSpPr/>
          <p:nvPr/>
        </p:nvGrpSpPr>
        <p:grpSpPr>
          <a:xfrm>
            <a:off x="-36512" y="123478"/>
            <a:ext cx="9937104" cy="5076076"/>
            <a:chOff x="-1550541" y="123478"/>
            <a:chExt cx="12521235" cy="5076076"/>
          </a:xfrm>
        </p:grpSpPr>
        <p:pic>
          <p:nvPicPr>
            <p:cNvPr id="2050" name="Picture 2" descr="C:\Users\Maibenben\Desktop\未标题-1 副本.png">
              <a:extLst>
                <a:ext uri="{FF2B5EF4-FFF2-40B4-BE49-F238E27FC236}">
                  <a16:creationId xmlns:a16="http://schemas.microsoft.com/office/drawing/2014/main" id="{321CA72F-0A23-6231-D2FB-5850D8446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50541" y="667095"/>
              <a:ext cx="12521235" cy="380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Maibenben\Desktop\未标题-2151 副本.png">
              <a:extLst>
                <a:ext uri="{FF2B5EF4-FFF2-40B4-BE49-F238E27FC236}">
                  <a16:creationId xmlns:a16="http://schemas.microsoft.com/office/drawing/2014/main" id="{3C169E38-D811-690A-A850-FAAC96805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98890" y="-1375413"/>
              <a:ext cx="792088" cy="3789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Maibenben\Desktop\未标题-2151 副本.png">
              <a:extLst>
                <a:ext uri="{FF2B5EF4-FFF2-40B4-BE49-F238E27FC236}">
                  <a16:creationId xmlns:a16="http://schemas.microsoft.com/office/drawing/2014/main" id="{C005EF99-358B-DDFD-BA82-AC7107FB3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577038" y="2986723"/>
              <a:ext cx="762000" cy="3663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367B511-4072-330E-73AE-63A5AE457E02}"/>
              </a:ext>
            </a:extLst>
          </p:cNvPr>
          <p:cNvSpPr txBox="1"/>
          <p:nvPr/>
        </p:nvSpPr>
        <p:spPr>
          <a:xfrm>
            <a:off x="251520" y="1419622"/>
            <a:ext cx="6264696" cy="1729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ea"/>
                <a:sym typeface="+mn-lt"/>
              </a:rPr>
              <a:t>Questions?</a:t>
            </a:r>
          </a:p>
          <a:p>
            <a:pPr>
              <a:lnSpc>
                <a:spcPct val="130000"/>
              </a:lnSpc>
            </a:pPr>
            <a:r>
              <a:rPr lang="en-US" altLang="zh-CN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ea"/>
                <a:sym typeface="+mn-lt"/>
              </a:rPr>
              <a:t>Thanks for listening</a:t>
            </a:r>
            <a:r>
              <a:rPr lang="zh-CN" altLang="en-US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ea"/>
                <a:sym typeface="+mn-lt"/>
              </a:rPr>
              <a:t>！！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3073D-2C02-D105-3600-525E364B9996}"/>
              </a:ext>
            </a:extLst>
          </p:cNvPr>
          <p:cNvSpPr txBox="1"/>
          <p:nvPr/>
        </p:nvSpPr>
        <p:spPr>
          <a:xfrm>
            <a:off x="179512" y="3250264"/>
            <a:ext cx="56166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spc="3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GameObject</a:t>
            </a:r>
            <a:endParaRPr lang="en-US" altLang="zh-CN" sz="1600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2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Wu Di / Li </a:t>
            </a:r>
            <a:r>
              <a:rPr lang="en-US" altLang="zh-CN" sz="1200" spc="3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Wanchen</a:t>
            </a:r>
            <a:r>
              <a:rPr lang="en-US" altLang="zh-CN" sz="12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/ Shi Mengcheng / Zhu Siyu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581767-B76F-D79D-33A1-593CDC9AE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874" y="-25038"/>
            <a:ext cx="1661047" cy="16610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061AA-A1D2-20C0-20B4-5CBE0351D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921" y="-25400"/>
            <a:ext cx="1661048" cy="16610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A12A54-1113-4CD4-2921-064CB35DE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418" y="3488158"/>
            <a:ext cx="1661047" cy="16610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15A065-6C89-6BAD-E8B5-1DF695BCB1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9465" y="3488133"/>
            <a:ext cx="1661047" cy="16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51278327-B6D1-4D52-BC61-2B81C6A966DE}"/>
              </a:ext>
            </a:extLst>
          </p:cNvPr>
          <p:cNvGrpSpPr/>
          <p:nvPr/>
        </p:nvGrpSpPr>
        <p:grpSpPr>
          <a:xfrm>
            <a:off x="5148064" y="3112020"/>
            <a:ext cx="3322574" cy="491181"/>
            <a:chOff x="4711094" y="3112958"/>
            <a:chExt cx="3322574" cy="491181"/>
          </a:xfrm>
        </p:grpSpPr>
        <p:sp>
          <p:nvSpPr>
            <p:cNvPr id="28" name="Diamond 26">
              <a:extLst>
                <a:ext uri="{FF2B5EF4-FFF2-40B4-BE49-F238E27FC236}">
                  <a16:creationId xmlns:a16="http://schemas.microsoft.com/office/drawing/2014/main" id="{3DA94EB6-B847-4D3F-B427-4130B8A2B3BF}"/>
                </a:ext>
              </a:extLst>
            </p:cNvPr>
            <p:cNvSpPr/>
            <p:nvPr/>
          </p:nvSpPr>
          <p:spPr>
            <a:xfrm>
              <a:off x="4711094" y="3112958"/>
              <a:ext cx="468262" cy="468262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0" name="TextBox 48">
              <a:extLst>
                <a:ext uri="{FF2B5EF4-FFF2-40B4-BE49-F238E27FC236}">
                  <a16:creationId xmlns:a16="http://schemas.microsoft.com/office/drawing/2014/main" id="{DE289CA1-B0A0-4646-9167-7A2CEA9C8D16}"/>
                </a:ext>
              </a:extLst>
            </p:cNvPr>
            <p:cNvSpPr txBox="1"/>
            <p:nvPr/>
          </p:nvSpPr>
          <p:spPr>
            <a:xfrm>
              <a:off x="5061738" y="3112958"/>
              <a:ext cx="2971930" cy="49118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accent1"/>
                  </a:solidFill>
                  <a:latin typeface="+mn-lt"/>
                  <a:ea typeface="+mn-ea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Core Function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E5A047B-CF8C-4CB7-8EFB-50929046A78C}"/>
              </a:ext>
            </a:extLst>
          </p:cNvPr>
          <p:cNvGrpSpPr/>
          <p:nvPr/>
        </p:nvGrpSpPr>
        <p:grpSpPr>
          <a:xfrm>
            <a:off x="5148064" y="2283718"/>
            <a:ext cx="3322574" cy="468262"/>
            <a:chOff x="4711094" y="2454026"/>
            <a:chExt cx="3322574" cy="468262"/>
          </a:xfrm>
        </p:grpSpPr>
        <p:sp>
          <p:nvSpPr>
            <p:cNvPr id="33" name="Diamond 28">
              <a:extLst>
                <a:ext uri="{FF2B5EF4-FFF2-40B4-BE49-F238E27FC236}">
                  <a16:creationId xmlns:a16="http://schemas.microsoft.com/office/drawing/2014/main" id="{A9B0789E-0AFB-4278-B97C-0F93B53813F9}"/>
                </a:ext>
              </a:extLst>
            </p:cNvPr>
            <p:cNvSpPr/>
            <p:nvPr/>
          </p:nvSpPr>
          <p:spPr>
            <a:xfrm>
              <a:off x="4711094" y="2454026"/>
              <a:ext cx="468262" cy="468262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5" name="TextBox 39">
              <a:extLst>
                <a:ext uri="{FF2B5EF4-FFF2-40B4-BE49-F238E27FC236}">
                  <a16:creationId xmlns:a16="http://schemas.microsoft.com/office/drawing/2014/main" id="{48830F67-109F-465B-A1C2-9186013686EB}"/>
                </a:ext>
              </a:extLst>
            </p:cNvPr>
            <p:cNvSpPr txBox="1"/>
            <p:nvPr/>
          </p:nvSpPr>
          <p:spPr>
            <a:xfrm>
              <a:off x="5061738" y="2476945"/>
              <a:ext cx="2971930" cy="445343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accent1"/>
                  </a:solidFill>
                  <a:latin typeface="+mn-lt"/>
                  <a:ea typeface="+mn-ea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Sketches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D6DA4B7-F619-42E6-9C96-128832956BCB}"/>
              </a:ext>
            </a:extLst>
          </p:cNvPr>
          <p:cNvGrpSpPr/>
          <p:nvPr/>
        </p:nvGrpSpPr>
        <p:grpSpPr>
          <a:xfrm>
            <a:off x="817378" y="2391520"/>
            <a:ext cx="3322574" cy="468262"/>
            <a:chOff x="4711094" y="1795094"/>
            <a:chExt cx="3322574" cy="468262"/>
          </a:xfrm>
        </p:grpSpPr>
        <p:sp>
          <p:nvSpPr>
            <p:cNvPr id="38" name="Diamond 30">
              <a:extLst>
                <a:ext uri="{FF2B5EF4-FFF2-40B4-BE49-F238E27FC236}">
                  <a16:creationId xmlns:a16="http://schemas.microsoft.com/office/drawing/2014/main" id="{D71488C2-C3BA-4C65-9682-698540AE196A}"/>
                </a:ext>
              </a:extLst>
            </p:cNvPr>
            <p:cNvSpPr/>
            <p:nvPr/>
          </p:nvSpPr>
          <p:spPr>
            <a:xfrm>
              <a:off x="4711094" y="1795094"/>
              <a:ext cx="468262" cy="468262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8DAE6052-F0BF-48B5-AAE1-B19976892FEF}"/>
                </a:ext>
              </a:extLst>
            </p:cNvPr>
            <p:cNvSpPr txBox="1"/>
            <p:nvPr/>
          </p:nvSpPr>
          <p:spPr>
            <a:xfrm>
              <a:off x="5061738" y="1805210"/>
              <a:ext cx="2971930" cy="45814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accent1"/>
                  </a:solidFill>
                  <a:latin typeface="+mn-lt"/>
                  <a:ea typeface="+mn-ea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UI Design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FDA3E07-D3AE-4BBC-BA32-53EFDD68C5B6}"/>
              </a:ext>
            </a:extLst>
          </p:cNvPr>
          <p:cNvGrpSpPr/>
          <p:nvPr/>
        </p:nvGrpSpPr>
        <p:grpSpPr>
          <a:xfrm>
            <a:off x="817380" y="1563638"/>
            <a:ext cx="3198158" cy="468262"/>
            <a:chOff x="4711096" y="1136162"/>
            <a:chExt cx="3198158" cy="468262"/>
          </a:xfrm>
        </p:grpSpPr>
        <p:sp>
          <p:nvSpPr>
            <p:cNvPr id="43" name="Diamond 32">
              <a:extLst>
                <a:ext uri="{FF2B5EF4-FFF2-40B4-BE49-F238E27FC236}">
                  <a16:creationId xmlns:a16="http://schemas.microsoft.com/office/drawing/2014/main" id="{613C0D13-A41C-4297-9798-2610BB2A5887}"/>
                </a:ext>
              </a:extLst>
            </p:cNvPr>
            <p:cNvSpPr/>
            <p:nvPr/>
          </p:nvSpPr>
          <p:spPr>
            <a:xfrm>
              <a:off x="4711096" y="1136162"/>
              <a:ext cx="468262" cy="46826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5" name="TextBox 34">
              <a:extLst>
                <a:ext uri="{FF2B5EF4-FFF2-40B4-BE49-F238E27FC236}">
                  <a16:creationId xmlns:a16="http://schemas.microsoft.com/office/drawing/2014/main" id="{D7774A7D-4865-4C51-99D7-62197E969852}"/>
                </a:ext>
              </a:extLst>
            </p:cNvPr>
            <p:cNvSpPr txBox="1"/>
            <p:nvPr/>
          </p:nvSpPr>
          <p:spPr>
            <a:xfrm>
              <a:off x="4937324" y="1136162"/>
              <a:ext cx="2971930" cy="468262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en-US" altLang="zh-CN" sz="28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Overview</a:t>
              </a:r>
              <a:endPara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0" name="Oval 1">
            <a:extLst>
              <a:ext uri="{FF2B5EF4-FFF2-40B4-BE49-F238E27FC236}">
                <a16:creationId xmlns:a16="http://schemas.microsoft.com/office/drawing/2014/main" id="{D595C3CE-32A9-4A2D-82F3-7B5310091BC3}"/>
              </a:ext>
            </a:extLst>
          </p:cNvPr>
          <p:cNvSpPr/>
          <p:nvPr/>
        </p:nvSpPr>
        <p:spPr bwMode="auto">
          <a:xfrm>
            <a:off x="5652120" y="595448"/>
            <a:ext cx="2808312" cy="1976302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square" lIns="91440" tIns="45720" rIns="91440" bIns="4572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400" b="1" spc="3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  <a:br>
              <a:rPr lang="zh-CN" altLang="en-US" sz="4400" b="1" spc="3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4400" b="1" spc="3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4" name="Picture 2" descr="C:\Users\Maibenben\Desktop\未标题-1 副本副本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54165"/>
            <a:ext cx="1371600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9">
            <a:extLst>
              <a:ext uri="{FF2B5EF4-FFF2-40B4-BE49-F238E27FC236}">
                <a16:creationId xmlns:a16="http://schemas.microsoft.com/office/drawing/2014/main" id="{0C1DBB9D-7DC2-4C50-8075-E6DAA5014CFE}"/>
              </a:ext>
            </a:extLst>
          </p:cNvPr>
          <p:cNvSpPr/>
          <p:nvPr/>
        </p:nvSpPr>
        <p:spPr>
          <a:xfrm>
            <a:off x="1043608" y="3363838"/>
            <a:ext cx="2545397" cy="481064"/>
          </a:xfrm>
          <a:prstGeom prst="rect">
            <a:avLst/>
          </a:prstGeom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en-US" altLang="zh-CN" sz="3200" b="1" spc="3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5536" y="-20538"/>
            <a:ext cx="8410693" cy="5197819"/>
            <a:chOff x="395536" y="-20538"/>
            <a:chExt cx="8410693" cy="5197819"/>
          </a:xfrm>
        </p:grpSpPr>
        <p:pic>
          <p:nvPicPr>
            <p:cNvPr id="48" name="Picture 3" descr="C:\Users\Maibenben\Desktop\未标251 副本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163116" y="3748077"/>
              <a:ext cx="3643113" cy="1429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C:\Users\Maibenben\Desktop\未标251 副本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-20538"/>
              <a:ext cx="3643113" cy="1429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4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3E3FF-A334-3DBC-268F-86F60B540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>
            <a:extLst>
              <a:ext uri="{FF2B5EF4-FFF2-40B4-BE49-F238E27FC236}">
                <a16:creationId xmlns:a16="http://schemas.microsoft.com/office/drawing/2014/main" id="{749DF5E6-7510-25A7-1C24-CD5DD327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10" y="2427734"/>
            <a:ext cx="9165810" cy="27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专辑封面">
            <a:extLst>
              <a:ext uri="{FF2B5EF4-FFF2-40B4-BE49-F238E27FC236}">
                <a16:creationId xmlns:a16="http://schemas.microsoft.com/office/drawing/2014/main" id="{BCA582E7-FBF2-9FC9-F461-A103E442E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7614"/>
            <a:ext cx="2136040" cy="23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9DB86E0-FF65-95DF-520C-49F5C4567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096" y="1347614"/>
            <a:ext cx="4395336" cy="230461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B4AB805-D260-CC82-0B46-0675CB83D06F}"/>
              </a:ext>
            </a:extLst>
          </p:cNvPr>
          <p:cNvSpPr txBox="1"/>
          <p:nvPr/>
        </p:nvSpPr>
        <p:spPr>
          <a:xfrm>
            <a:off x="4065096" y="3943171"/>
            <a:ext cx="439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On Earth, you cannot actively jump – </a:t>
            </a:r>
          </a:p>
          <a:p>
            <a:pPr algn="ctr"/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you can only move symmetrically in an instant with the help of a thrown fulcrum.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C95C77E-84C0-1FFA-FA17-8D806BEF4722}"/>
              </a:ext>
            </a:extLst>
          </p:cNvPr>
          <p:cNvSpPr txBox="1"/>
          <p:nvPr/>
        </p:nvSpPr>
        <p:spPr>
          <a:xfrm>
            <a:off x="0" y="195486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en-US" altLang="zh-CN" sz="3200" dirty="0"/>
              <a:t>  A jump WITHOUT a jump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251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2702A-8A2A-FFB8-A694-697814028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5">
            <a:extLst>
              <a:ext uri="{FF2B5EF4-FFF2-40B4-BE49-F238E27FC236}">
                <a16:creationId xmlns:a16="http://schemas.microsoft.com/office/drawing/2014/main" id="{AB4D43F0-5D9D-A5AB-1C55-ED8B9A3237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884" b="16884"/>
          <a:stretch>
            <a:fillRect/>
          </a:stretch>
        </p:blipFill>
        <p:spPr>
          <a:xfrm>
            <a:off x="4355976" y="555526"/>
            <a:ext cx="4369471" cy="38737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933684C-4BB9-B723-8C5E-C4C339F42AD0}"/>
              </a:ext>
            </a:extLst>
          </p:cNvPr>
          <p:cNvSpPr txBox="1"/>
          <p:nvPr/>
        </p:nvSpPr>
        <p:spPr>
          <a:xfrm>
            <a:off x="-13495" y="1786920"/>
            <a:ext cx="4369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pPr algn="ctr"/>
            <a:r>
              <a:rPr lang="en-US" altLang="zh-CN" sz="3200" dirty="0"/>
              <a:t>point-symmetry teleportation mechanic</a:t>
            </a:r>
            <a:br>
              <a:rPr lang="en-US" altLang="zh-CN" sz="3200" dirty="0"/>
            </a:br>
            <a:r>
              <a:rPr lang="zh-CN" altLang="en-US" sz="3200" dirty="0"/>
              <a:t>点对称传送机制</a:t>
            </a:r>
          </a:p>
        </p:txBody>
      </p:sp>
      <p:pic>
        <p:nvPicPr>
          <p:cNvPr id="5" name="Picture 3" descr="C:\Users\Maibenben\Desktop\未标题-2151 副本.png">
            <a:extLst>
              <a:ext uri="{FF2B5EF4-FFF2-40B4-BE49-F238E27FC236}">
                <a16:creationId xmlns:a16="http://schemas.microsoft.com/office/drawing/2014/main" id="{B8446809-FA6C-9096-100D-0BDE8FCA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5217" y="-1171581"/>
            <a:ext cx="8382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ibenben\Desktop\未标题-2151 副本.png">
            <a:extLst>
              <a:ext uri="{FF2B5EF4-FFF2-40B4-BE49-F238E27FC236}">
                <a16:creationId xmlns:a16="http://schemas.microsoft.com/office/drawing/2014/main" id="{1AC07BE0-1A71-DEFB-3EEE-F801E0E9D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85217" y="2860867"/>
            <a:ext cx="8382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02870-3F9A-B70D-A220-0C4295DC0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25FDDD0-B68C-AEC9-10BF-8E170F067385}"/>
              </a:ext>
            </a:extLst>
          </p:cNvPr>
          <p:cNvSpPr txBox="1"/>
          <p:nvPr/>
        </p:nvSpPr>
        <p:spPr>
          <a:xfrm>
            <a:off x="0" y="195486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en-US" altLang="zh-CN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Animation Demonstration</a:t>
            </a:r>
          </a:p>
        </p:txBody>
      </p:sp>
      <p:pic>
        <p:nvPicPr>
          <p:cNvPr id="3" name="game">
            <a:hlinkClick r:id="" action="ppaction://media"/>
            <a:extLst>
              <a:ext uri="{FF2B5EF4-FFF2-40B4-BE49-F238E27FC236}">
                <a16:creationId xmlns:a16="http://schemas.microsoft.com/office/drawing/2014/main" id="{54852BB4-802E-CB9D-931D-CBC4268E6B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636" y="987574"/>
            <a:ext cx="6660728" cy="37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90687-2392-F4CC-4012-FE8A940D1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82F9BF3-7AAE-419F-D776-9407AE5A8A9C}"/>
              </a:ext>
            </a:extLst>
          </p:cNvPr>
          <p:cNvSpPr txBox="1"/>
          <p:nvPr/>
        </p:nvSpPr>
        <p:spPr>
          <a:xfrm>
            <a:off x="0" y="195486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en-US" altLang="zh-CN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The Rules</a:t>
            </a:r>
          </a:p>
        </p:txBody>
      </p:sp>
      <p:pic>
        <p:nvPicPr>
          <p:cNvPr id="36" name="Picture 4" descr="C:\Users\Maibenben\Desktop\未标题-1 副本副本.PNG">
            <a:extLst>
              <a:ext uri="{FF2B5EF4-FFF2-40B4-BE49-F238E27FC236}">
                <a16:creationId xmlns:a16="http://schemas.microsoft.com/office/drawing/2014/main" id="{8546D3C5-DE11-0953-1230-F99290A7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509120" y="998598"/>
            <a:ext cx="12199693" cy="37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43B0167B-D0F9-81EF-324D-B514D74C9F5A}"/>
              </a:ext>
            </a:extLst>
          </p:cNvPr>
          <p:cNvSpPr txBox="1"/>
          <p:nvPr/>
        </p:nvSpPr>
        <p:spPr>
          <a:xfrm>
            <a:off x="1187625" y="170765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en-US" altLang="zh-CN" sz="2400" dirty="0"/>
              <a:t>Winning Condition</a:t>
            </a:r>
          </a:p>
          <a:p>
            <a:r>
              <a:rPr lang="en-US" altLang="zh-CN" sz="2400" b="0" dirty="0"/>
              <a:t>· reach the UFO at the end of the final level  </a:t>
            </a:r>
          </a:p>
          <a:p>
            <a:r>
              <a:rPr lang="en-US" altLang="zh-CN" sz="2400" b="0" dirty="0"/>
              <a:t>· Each level ends with a portal; make it through all of them, and you escape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F7159EF-478B-25E2-9760-FAAB6888C589}"/>
              </a:ext>
            </a:extLst>
          </p:cNvPr>
          <p:cNvSpPr txBox="1"/>
          <p:nvPr/>
        </p:nvSpPr>
        <p:spPr>
          <a:xfrm>
            <a:off x="4932040" y="1707654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en-US" altLang="zh-CN" sz="2400" dirty="0"/>
              <a:t>Failing Condition</a:t>
            </a:r>
          </a:p>
          <a:p>
            <a:r>
              <a:rPr lang="en-US" altLang="zh-CN" sz="2400" dirty="0"/>
              <a:t>· </a:t>
            </a:r>
            <a:r>
              <a:rPr lang="en-US" altLang="zh-CN" sz="2400" b="0" dirty="0"/>
              <a:t>standing on spikes drains your health over time until it goes to zero</a:t>
            </a:r>
          </a:p>
          <a:p>
            <a:r>
              <a:rPr lang="en-US" altLang="zh-CN" sz="2400" b="0" dirty="0"/>
              <a:t>· Fall into the void, and you fail immediately—the level resets.</a:t>
            </a:r>
          </a:p>
        </p:txBody>
      </p:sp>
    </p:spTree>
    <p:extLst>
      <p:ext uri="{BB962C8B-B14F-4D97-AF65-F5344CB8AC3E}">
        <p14:creationId xmlns:p14="http://schemas.microsoft.com/office/powerpoint/2010/main" val="41744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45099-C7B6-4CD1-DF25-194520E5F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>
            <a:extLst>
              <a:ext uri="{FF2B5EF4-FFF2-40B4-BE49-F238E27FC236}">
                <a16:creationId xmlns:a16="http://schemas.microsoft.com/office/drawing/2014/main" id="{8FADCF5B-C3FD-B692-DD36-AE6F286C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8520" y="848934"/>
            <a:ext cx="13419662" cy="40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1B860DF-7A9B-BE9D-F28E-7395CBC287F1}"/>
              </a:ext>
            </a:extLst>
          </p:cNvPr>
          <p:cNvSpPr txBox="1"/>
          <p:nvPr/>
        </p:nvSpPr>
        <p:spPr>
          <a:xfrm>
            <a:off x="0" y="195486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en-US" altLang="zh-CN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UI Design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212543-3DE3-6EDB-C254-AC4CA352F294}"/>
              </a:ext>
            </a:extLst>
          </p:cNvPr>
          <p:cNvSpPr txBox="1"/>
          <p:nvPr/>
        </p:nvSpPr>
        <p:spPr>
          <a:xfrm>
            <a:off x="179512" y="1419622"/>
            <a:ext cx="6696744" cy="294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b="0" dirty="0"/>
              <a:t>· </a:t>
            </a:r>
            <a:r>
              <a:rPr lang="en-US" altLang="zh-CN" dirty="0"/>
              <a:t>Top left corner</a:t>
            </a:r>
            <a:r>
              <a:rPr lang="en-US" altLang="zh-CN" b="0" dirty="0"/>
              <a:t>: </a:t>
            </a:r>
            <a:br>
              <a:rPr lang="en-US" altLang="zh-CN" b="0" dirty="0"/>
            </a:br>
            <a:r>
              <a:rPr lang="en-US" altLang="zh-CN" b="0" dirty="0"/>
              <a:t>Health (heart icon)</a:t>
            </a:r>
          </a:p>
          <a:p>
            <a:pPr>
              <a:lnSpc>
                <a:spcPct val="130000"/>
              </a:lnSpc>
            </a:pPr>
            <a:r>
              <a:rPr lang="en-US" altLang="zh-CN" b="0" dirty="0"/>
              <a:t>· </a:t>
            </a:r>
            <a:r>
              <a:rPr lang="en-US" altLang="zh-CN" dirty="0"/>
              <a:t>Top center</a:t>
            </a:r>
            <a:r>
              <a:rPr lang="en-US" altLang="zh-CN" b="0" dirty="0"/>
              <a:t>: </a:t>
            </a:r>
            <a:br>
              <a:rPr lang="en-US" altLang="zh-CN" b="0" dirty="0"/>
            </a:br>
            <a:r>
              <a:rPr lang="en-US" altLang="zh-CN" b="0" dirty="0"/>
              <a:t>Current level number (Level 1 / 2 / 3)</a:t>
            </a:r>
          </a:p>
          <a:p>
            <a:pPr>
              <a:lnSpc>
                <a:spcPct val="130000"/>
              </a:lnSpc>
            </a:pPr>
            <a:r>
              <a:rPr lang="en-US" altLang="zh-CN" b="0" dirty="0"/>
              <a:t>· </a:t>
            </a:r>
            <a:r>
              <a:rPr lang="en-US" altLang="zh-CN" dirty="0"/>
              <a:t>Top right corner</a:t>
            </a:r>
            <a:r>
              <a:rPr lang="en-US" altLang="zh-CN" b="0" dirty="0"/>
              <a:t>: </a:t>
            </a:r>
            <a:br>
              <a:rPr lang="en-US" altLang="zh-CN" b="0" dirty="0"/>
            </a:br>
            <a:r>
              <a:rPr lang="en-US" altLang="zh-CN" b="0" dirty="0"/>
              <a:t>Number of pivots remaining</a:t>
            </a:r>
          </a:p>
          <a:p>
            <a:pPr>
              <a:lnSpc>
                <a:spcPct val="130000"/>
              </a:lnSpc>
            </a:pPr>
            <a:r>
              <a:rPr lang="en-US" altLang="zh-CN" b="0" dirty="0"/>
              <a:t>· </a:t>
            </a:r>
            <a:r>
              <a:rPr lang="en-US" altLang="zh-CN" dirty="0"/>
              <a:t>Bottom center</a:t>
            </a:r>
            <a:r>
              <a:rPr lang="en-US" altLang="zh-CN" b="0" dirty="0"/>
              <a:t>: </a:t>
            </a:r>
            <a:br>
              <a:rPr lang="en-US" altLang="zh-CN" b="0" dirty="0"/>
            </a:br>
            <a:r>
              <a:rPr lang="en-US" altLang="zh-CN" b="0" dirty="0"/>
              <a:t>Prompt text "E: Projectile Fulcrum …"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F516EB-C81D-1845-0D47-9D724F7D3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87" y="779867"/>
            <a:ext cx="5081508" cy="389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14D8B-ACD3-6735-FB55-F56E63C0E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B5BBF05-355A-56C4-A11E-CDA4E93CFFD8}"/>
              </a:ext>
            </a:extLst>
          </p:cNvPr>
          <p:cNvSpPr txBox="1"/>
          <p:nvPr/>
        </p:nvSpPr>
        <p:spPr>
          <a:xfrm>
            <a:off x="-13495" y="1786920"/>
            <a:ext cx="4369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pPr algn="ctr"/>
            <a:r>
              <a:rPr lang="en-US" altLang="zh-CN" sz="3200" dirty="0"/>
              <a:t>Advanced </a:t>
            </a:r>
          </a:p>
          <a:p>
            <a:pPr algn="ctr"/>
            <a:r>
              <a:rPr lang="en-US" altLang="zh-CN" sz="3200" dirty="0"/>
              <a:t>gameplay modes</a:t>
            </a:r>
            <a:br>
              <a:rPr lang="en-US" altLang="zh-CN" sz="3200" dirty="0"/>
            </a:br>
            <a:r>
              <a:rPr lang="zh-CN" altLang="en-US" sz="3200" dirty="0"/>
              <a:t>进阶玩法</a:t>
            </a:r>
          </a:p>
        </p:txBody>
      </p:sp>
      <p:pic>
        <p:nvPicPr>
          <p:cNvPr id="5" name="Picture 3" descr="C:\Users\Maibenben\Desktop\未标题-2151 副本.png">
            <a:extLst>
              <a:ext uri="{FF2B5EF4-FFF2-40B4-BE49-F238E27FC236}">
                <a16:creationId xmlns:a16="http://schemas.microsoft.com/office/drawing/2014/main" id="{0C90EA6A-696F-F3ED-C52F-98B090EE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5217" y="-1171581"/>
            <a:ext cx="8382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ibenben\Desktop\未标题-2151 副本.png">
            <a:extLst>
              <a:ext uri="{FF2B5EF4-FFF2-40B4-BE49-F238E27FC236}">
                <a16:creationId xmlns:a16="http://schemas.microsoft.com/office/drawing/2014/main" id="{E8FA1EDE-04AD-FCE2-098F-62298D6F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85217" y="2860867"/>
            <a:ext cx="8382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占位符 10">
            <a:extLst>
              <a:ext uri="{FF2B5EF4-FFF2-40B4-BE49-F238E27FC236}">
                <a16:creationId xmlns:a16="http://schemas.microsoft.com/office/drawing/2014/main" id="{6C5392AC-BEAF-2F30-7AFD-2152790D02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918" b="7918"/>
          <a:stretch>
            <a:fillRect/>
          </a:stretch>
        </p:blipFill>
        <p:spPr>
          <a:xfrm>
            <a:off x="4355976" y="459581"/>
            <a:ext cx="3749675" cy="42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5C9CA-BE5A-26E6-B574-114F87F53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ibenben\Desktop\未标题-1 副本副本.PNG">
            <a:extLst>
              <a:ext uri="{FF2B5EF4-FFF2-40B4-BE49-F238E27FC236}">
                <a16:creationId xmlns:a16="http://schemas.microsoft.com/office/drawing/2014/main" id="{BF97FD54-F3F9-38B1-4713-E32AC73E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570" y="2670686"/>
            <a:ext cx="7575050" cy="231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F42ED0E-B248-BB0D-7659-F4295F981218}"/>
              </a:ext>
            </a:extLst>
          </p:cNvPr>
          <p:cNvSpPr txBox="1"/>
          <p:nvPr/>
        </p:nvSpPr>
        <p:spPr>
          <a:xfrm>
            <a:off x="0" y="195486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en-US" altLang="zh-CN" sz="3200" dirty="0"/>
              <a:t>  Sketches – Game Level</a:t>
            </a:r>
            <a:endParaRPr lang="zh-CN" altLang="en-US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1D2B189-A81C-62C0-B7CD-BFBCBC60E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987574"/>
            <a:ext cx="2859996" cy="37600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9C4D1C-9211-2D1F-91CE-3FD9769F8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713" y="915782"/>
            <a:ext cx="5797572" cy="12959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F547992-4238-8BFE-7AB1-9FDD23B4F326}"/>
              </a:ext>
            </a:extLst>
          </p:cNvPr>
          <p:cNvSpPr txBox="1"/>
          <p:nvPr/>
        </p:nvSpPr>
        <p:spPr>
          <a:xfrm>
            <a:off x="4561095" y="350785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en-US" altLang="zh-CN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Please stay tuned…</a:t>
            </a:r>
            <a:endParaRPr lang="zh-CN" alt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09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科技线条风工作汇报总结商务通用PPT背景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5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4579"/>
      </a:accent1>
      <a:accent2>
        <a:srgbClr val="C4C7CB"/>
      </a:accent2>
      <a:accent3>
        <a:srgbClr val="5D626A"/>
      </a:accent3>
      <a:accent4>
        <a:srgbClr val="004579"/>
      </a:accent4>
      <a:accent5>
        <a:srgbClr val="7F7F7F"/>
      </a:accent5>
      <a:accent6>
        <a:srgbClr val="7F7F7F"/>
      </a:accent6>
      <a:hlink>
        <a:srgbClr val="17365D"/>
      </a:hlink>
      <a:folHlink>
        <a:srgbClr val="005DA2"/>
      </a:folHlink>
    </a:clrScheme>
    <a:fontScheme name="i444by0j">
      <a:majorFont>
        <a:latin typeface="Arial"/>
        <a:ea typeface="字魂59号-创粗黑"/>
        <a:cs typeface=""/>
      </a:majorFont>
      <a:minorFont>
        <a:latin typeface="Arial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9022</TotalTime>
  <Words>251</Words>
  <Application>Microsoft Office PowerPoint</Application>
  <PresentationFormat>全屏显示(16:9)</PresentationFormat>
  <Paragraphs>61</Paragraphs>
  <Slides>14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Microsoft YaHei UI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科技线条风工作汇报总结商务通用PPT背景</dc:title>
  <dc:creator>EiTin</dc:creator>
  <cp:lastModifiedBy>mengcheng shi</cp:lastModifiedBy>
  <cp:revision>1044</cp:revision>
  <dcterms:created xsi:type="dcterms:W3CDTF">2015-04-24T01:01:13Z</dcterms:created>
  <dcterms:modified xsi:type="dcterms:W3CDTF">2026-03-28T03:55:17Z</dcterms:modified>
</cp:coreProperties>
</file>