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1" r:id="rId7"/>
    <p:sldId id="264" r:id="rId8"/>
    <p:sldId id="265" r:id="rId9"/>
    <p:sldId id="273" r:id="rId10"/>
    <p:sldId id="266" r:id="rId11"/>
    <p:sldId id="267" r:id="rId12"/>
    <p:sldId id="274" r:id="rId13"/>
    <p:sldId id="272" r:id="rId14"/>
    <p:sldId id="268" r:id="rId15"/>
    <p:sldId id="270" r:id="rId16"/>
    <p:sldId id="275" r:id="rId17"/>
    <p:sldId id="27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7" userDrawn="1">
          <p15:clr>
            <a:srgbClr val="A4A3A4"/>
          </p15:clr>
        </p15:guide>
        <p15:guide id="2" pos="293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howGuides="1">
      <p:cViewPr varScale="1">
        <p:scale>
          <a:sx n="74" d="100"/>
          <a:sy n="74" d="100"/>
        </p:scale>
        <p:origin x="-1092" y="-90"/>
      </p:cViewPr>
      <p:guideLst>
        <p:guide orient="horz" pos="2177"/>
        <p:guide pos="293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20" Type="http://schemas.openxmlformats.org/officeDocument/2006/relationships/viewProps" Target="viewProps.xml"/><Relationship Id="rId2" Type="http://schemas.openxmlformats.org/officeDocument/2006/relationships/theme" Target="theme/theme1.xml"/><Relationship Id="rId19" Type="http://schemas.openxmlformats.org/officeDocument/2006/relationships/presProps" Target="presProps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10.jpeg"/><Relationship Id="rId8" Type="http://schemas.openxmlformats.org/officeDocument/2006/relationships/image" Target="../media/image9.png"/><Relationship Id="rId7" Type="http://schemas.openxmlformats.org/officeDocument/2006/relationships/tags" Target="../tags/tag18.xml"/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tags" Target="../tags/tag26.xml"/><Relationship Id="rId8" Type="http://schemas.openxmlformats.org/officeDocument/2006/relationships/tags" Target="../tags/tag25.xml"/><Relationship Id="rId7" Type="http://schemas.openxmlformats.org/officeDocument/2006/relationships/tags" Target="../tags/tag24.xml"/><Relationship Id="rId6" Type="http://schemas.openxmlformats.org/officeDocument/2006/relationships/tags" Target="../tags/tag23.xml"/><Relationship Id="rId5" Type="http://schemas.openxmlformats.org/officeDocument/2006/relationships/tags" Target="../tags/tag22.xml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0" Type="http://schemas.openxmlformats.org/officeDocument/2006/relationships/slideLayout" Target="../slideLayouts/slideLayout7.xml"/><Relationship Id="rId2" Type="http://schemas.openxmlformats.org/officeDocument/2006/relationships/tags" Target="../tags/tag19.xml"/><Relationship Id="rId19" Type="http://schemas.openxmlformats.org/officeDocument/2006/relationships/tags" Target="../tags/tag36.xml"/><Relationship Id="rId18" Type="http://schemas.openxmlformats.org/officeDocument/2006/relationships/tags" Target="../tags/tag35.xml"/><Relationship Id="rId17" Type="http://schemas.openxmlformats.org/officeDocument/2006/relationships/tags" Target="../tags/tag34.xml"/><Relationship Id="rId16" Type="http://schemas.openxmlformats.org/officeDocument/2006/relationships/tags" Target="../tags/tag33.xml"/><Relationship Id="rId15" Type="http://schemas.openxmlformats.org/officeDocument/2006/relationships/tags" Target="../tags/tag32.xml"/><Relationship Id="rId14" Type="http://schemas.openxmlformats.org/officeDocument/2006/relationships/tags" Target="../tags/tag31.xml"/><Relationship Id="rId13" Type="http://schemas.openxmlformats.org/officeDocument/2006/relationships/tags" Target="../tags/tag30.xml"/><Relationship Id="rId12" Type="http://schemas.openxmlformats.org/officeDocument/2006/relationships/tags" Target="../tags/tag29.xml"/><Relationship Id="rId11" Type="http://schemas.openxmlformats.org/officeDocument/2006/relationships/tags" Target="../tags/tag28.xml"/><Relationship Id="rId10" Type="http://schemas.openxmlformats.org/officeDocument/2006/relationships/tags" Target="../tags/tag27.xml"/><Relationship Id="rId1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46.xml"/><Relationship Id="rId7" Type="http://schemas.openxmlformats.org/officeDocument/2006/relationships/tags" Target="../tags/tag45.xml"/><Relationship Id="rId6" Type="http://schemas.openxmlformats.org/officeDocument/2006/relationships/tags" Target="../tags/tag44.xml"/><Relationship Id="rId5" Type="http://schemas.openxmlformats.org/officeDocument/2006/relationships/tags" Target="../tags/tag43.xml"/><Relationship Id="rId4" Type="http://schemas.openxmlformats.org/officeDocument/2006/relationships/image" Target="../media/image17.jpeg"/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tags" Target="../tags/tag51.xml"/><Relationship Id="rId5" Type="http://schemas.openxmlformats.org/officeDocument/2006/relationships/tags" Target="../tags/tag50.xml"/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7.jpeg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image" Target="../media/image8.jpe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0653" y="1376390"/>
            <a:ext cx="7559818" cy="2275165"/>
          </a:xfrm>
          <a:prstGeom prst="rect">
            <a:avLst/>
          </a:prstGeom>
        </p:spPr>
        <p:txBody>
          <a:bodyPr vert="horz" wrap="square" lIns="114300" tIns="57150" rIns="114300" bIns="57150" rtlCol="0" anchor="ctr" anchorCtr="0">
            <a:normAutofit/>
          </a:bodyPr>
          <a:lstStyle/>
          <a:p>
            <a:pPr>
              <a:lnSpc>
                <a:spcPct val="115000"/>
              </a:lnSpc>
            </a:pPr>
            <a:r>
              <a:rPr lang="zh-CN" altLang="en-US" sz="57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梦魇启示录</a:t>
            </a:r>
            <a:endParaRPr lang="zh-CN" altLang="en-US" sz="57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990673" y="5410091"/>
            <a:ext cx="3373814" cy="50101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1950">
                <a:solidFill>
                  <a:srgbClr val="5CA5F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2025-03-08</a:t>
            </a:r>
            <a:endParaRPr lang="en-US" sz="1950">
              <a:solidFill>
                <a:srgbClr val="5CA5F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3"/>
          <p:cNvSpPr txBox="1"/>
          <p:nvPr/>
        </p:nvSpPr>
        <p:spPr>
          <a:xfrm>
            <a:off x="990600" y="4914265"/>
            <a:ext cx="3813810" cy="504825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sz="2025">
                <a:solidFill>
                  <a:srgbClr val="5CA5F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第八小组</a:t>
            </a:r>
            <a:endParaRPr lang="zh-CN" sz="2025">
              <a:solidFill>
                <a:srgbClr val="5CA5F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>
            <p:custDataLst>
              <p:tags r:id="rId2"/>
            </p:custDataLst>
          </p:nvPr>
        </p:nvSpPr>
        <p:spPr>
          <a:xfrm>
            <a:off x="5562187" y="3801792"/>
            <a:ext cx="6000750" cy="711336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物理反馈系统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>
            <p:custDataLst>
              <p:tags r:id="rId3"/>
            </p:custDataLst>
          </p:nvPr>
        </p:nvSpPr>
        <p:spPr>
          <a:xfrm>
            <a:off x="5238591" y="441948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受击硬直、环境互动、惯性滑步等拟真物理表现，让玩家的每一次操作都充满真实感。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AutoShape 5"/>
          <p:cNvSpPr/>
          <p:nvPr>
            <p:custDataLst>
              <p:tags r:id="rId4"/>
            </p:custDataLst>
          </p:nvPr>
        </p:nvSpPr>
        <p:spPr>
          <a:xfrm>
            <a:off x="5267801" y="1835975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</p:sp>
      <p:sp>
        <p:nvSpPr>
          <p:cNvPr id="6" name="TextBox 6"/>
          <p:cNvSpPr txBox="1"/>
          <p:nvPr>
            <p:custDataLst>
              <p:tags r:id="rId5"/>
            </p:custDataLst>
          </p:nvPr>
        </p:nvSpPr>
        <p:spPr>
          <a:xfrm>
            <a:off x="5562187" y="1621998"/>
            <a:ext cx="6000750" cy="666079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精密设计的跑酷战斗系统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TextBox 7"/>
          <p:cNvSpPr txBox="1"/>
          <p:nvPr>
            <p:custDataLst>
              <p:tags r:id="rId6"/>
            </p:custDataLst>
          </p:nvPr>
        </p:nvSpPr>
        <p:spPr>
          <a:xfrm>
            <a:off x="5238591" y="2438508"/>
            <a:ext cx="6477000" cy="91440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包含战术翻滚（无敌帧）、攀爬悬挂（耐力条管理）、环境互动（可破坏场景）等。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攻击怪物，躲闪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等</a:t>
            </a:r>
            <a:endParaRPr lang="zh-CN" alt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动态复合玩法系统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AutoShape 12"/>
          <p:cNvSpPr/>
          <p:nvPr>
            <p:custDataLst>
              <p:tags r:id="rId7"/>
            </p:custDataLst>
          </p:nvPr>
        </p:nvSpPr>
        <p:spPr>
          <a:xfrm>
            <a:off x="5257641" y="4038397"/>
            <a:ext cx="238125" cy="238125"/>
          </a:xfrm>
          <a:prstGeom prst="ellipse">
            <a:avLst/>
          </a:prstGeom>
          <a:solidFill>
            <a:schemeClr val="accent1">
              <a:alpha val="100000"/>
            </a:schemeClr>
          </a:solidFill>
        </p:spPr>
        <p:txBody>
          <a:bodyPr/>
          <a:p>
            <a:endParaRPr lang="zh-CN" altLang="en-US"/>
          </a:p>
        </p:txBody>
      </p:sp>
      <p:pic>
        <p:nvPicPr>
          <p:cNvPr id="13" name="图片 12" descr="R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250" y="1453515"/>
            <a:ext cx="4297680" cy="2707005"/>
          </a:xfrm>
          <a:prstGeom prst="rect">
            <a:avLst/>
          </a:prstGeom>
        </p:spPr>
      </p:pic>
      <p:pic>
        <p:nvPicPr>
          <p:cNvPr id="14" name="图片 13" descr="R (2)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6250" y="3896995"/>
            <a:ext cx="4298315" cy="259905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457200"/>
            <a:ext cx="5060315" cy="316293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143000"/>
            <a:ext cx="5530850" cy="3114040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0400" y="2209800"/>
            <a:ext cx="6090920" cy="342646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3800" y="2857500"/>
            <a:ext cx="4689475" cy="3540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>
            <p:custDataLst>
              <p:tags r:id="rId2"/>
            </p:custDataLst>
          </p:nvPr>
        </p:nvSpPr>
        <p:spPr>
          <a:xfrm>
            <a:off x="1241668" y="1405020"/>
            <a:ext cx="28575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移动操作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8" name="TextBox 3"/>
          <p:cNvSpPr txBox="1"/>
          <p:nvPr>
            <p:custDataLst>
              <p:tags r:id="rId3"/>
            </p:custDataLst>
          </p:nvPr>
        </p:nvSpPr>
        <p:spPr>
          <a:xfrm>
            <a:off x="1241668" y="1916915"/>
            <a:ext cx="4314825" cy="916471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玩家可以使用AD键进行角色的左右移动，轻松控制角色在屏幕上移动。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4"/>
          <p:cNvSpPr txBox="1"/>
          <p:nvPr>
            <p:custDataLst>
              <p:tags r:id="rId4"/>
            </p:custDataLst>
          </p:nvPr>
        </p:nvSpPr>
        <p:spPr>
          <a:xfrm>
            <a:off x="7246698" y="1405020"/>
            <a:ext cx="28575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跳跃与攀爬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TextBox 5"/>
          <p:cNvSpPr txBox="1"/>
          <p:nvPr>
            <p:custDataLst>
              <p:tags r:id="rId5"/>
            </p:custDataLst>
          </p:nvPr>
        </p:nvSpPr>
        <p:spPr>
          <a:xfrm>
            <a:off x="7246698" y="1916915"/>
            <a:ext cx="4295775" cy="966982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玩家可以按下空格键或W键，实现角色的跳跃或攀爬动作，越过障碍。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6"/>
          <p:cNvSpPr txBox="1"/>
          <p:nvPr>
            <p:custDataLst>
              <p:tags r:id="rId6"/>
            </p:custDataLst>
          </p:nvPr>
        </p:nvSpPr>
        <p:spPr>
          <a:xfrm>
            <a:off x="1241668" y="3037215"/>
            <a:ext cx="28575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下蹲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7"/>
          <p:cNvSpPr txBox="1"/>
          <p:nvPr>
            <p:custDataLst>
              <p:tags r:id="rId7"/>
            </p:custDataLst>
          </p:nvPr>
        </p:nvSpPr>
        <p:spPr>
          <a:xfrm>
            <a:off x="1241668" y="3547367"/>
            <a:ext cx="4314825" cy="89193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按下S键，可以实现角色的下蹲或调整姿势，避免被敌人发现。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8"/>
          <p:cNvSpPr txBox="1"/>
          <p:nvPr>
            <p:custDataLst>
              <p:tags r:id="rId8"/>
            </p:custDataLst>
          </p:nvPr>
        </p:nvSpPr>
        <p:spPr>
          <a:xfrm>
            <a:off x="7246698" y="3037215"/>
            <a:ext cx="28575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滑铲技能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9"/>
          <p:cNvSpPr txBox="1"/>
          <p:nvPr>
            <p:custDataLst>
              <p:tags r:id="rId9"/>
            </p:custDataLst>
          </p:nvPr>
        </p:nvSpPr>
        <p:spPr>
          <a:xfrm>
            <a:off x="7246698" y="3547367"/>
            <a:ext cx="4295775" cy="89193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按下shift键，可以触发角色的滑铲，快速向前移动一段距离。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0"/>
          <p:cNvSpPr txBox="1"/>
          <p:nvPr>
            <p:custDataLst>
              <p:tags r:id="rId10"/>
            </p:custDataLst>
          </p:nvPr>
        </p:nvSpPr>
        <p:spPr>
          <a:xfrm>
            <a:off x="1241668" y="4693420"/>
            <a:ext cx="28575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技能释放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0" name="TextBox 11"/>
          <p:cNvSpPr txBox="1"/>
          <p:nvPr>
            <p:custDataLst>
              <p:tags r:id="rId11"/>
            </p:custDataLst>
          </p:nvPr>
        </p:nvSpPr>
        <p:spPr>
          <a:xfrm>
            <a:off x="1241668" y="5155321"/>
            <a:ext cx="4314825" cy="89193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玩家可以按下Q键和E键，释放角色的技能，造成不同的效果。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1" name="TextBox 12"/>
          <p:cNvSpPr txBox="1"/>
          <p:nvPr>
            <p:custDataLst>
              <p:tags r:id="rId12"/>
            </p:custDataLst>
          </p:nvPr>
        </p:nvSpPr>
        <p:spPr>
          <a:xfrm>
            <a:off x="7246698" y="4693420"/>
            <a:ext cx="2857500" cy="695325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0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武器攻击</a:t>
            </a:r>
            <a:endParaRPr lang="en-US" sz="20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2" name="TextBox 13"/>
          <p:cNvSpPr txBox="1"/>
          <p:nvPr>
            <p:custDataLst>
              <p:tags r:id="rId13"/>
            </p:custDataLst>
          </p:nvPr>
        </p:nvSpPr>
        <p:spPr>
          <a:xfrm>
            <a:off x="7246698" y="5155321"/>
            <a:ext cx="4295775" cy="89193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玩家可以按下J键和K键，使用不同武器进行攻击，击败敌人。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3" name="TextBox 14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ctr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操作设置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4" name="TextBox 15"/>
          <p:cNvSpPr txBox="1"/>
          <p:nvPr>
            <p:custDataLst>
              <p:tags r:id="rId14"/>
            </p:custDataLst>
          </p:nvPr>
        </p:nvSpPr>
        <p:spPr>
          <a:xfrm>
            <a:off x="325363" y="1452351"/>
            <a:ext cx="916305" cy="1143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01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25" name="TextBox 16"/>
          <p:cNvSpPr txBox="1"/>
          <p:nvPr>
            <p:custDataLst>
              <p:tags r:id="rId15"/>
            </p:custDataLst>
          </p:nvPr>
        </p:nvSpPr>
        <p:spPr>
          <a:xfrm>
            <a:off x="6231800" y="1461876"/>
            <a:ext cx="916305" cy="1143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02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26" name="TextBox 17"/>
          <p:cNvSpPr txBox="1"/>
          <p:nvPr>
            <p:custDataLst>
              <p:tags r:id="rId16"/>
            </p:custDataLst>
          </p:nvPr>
        </p:nvSpPr>
        <p:spPr>
          <a:xfrm>
            <a:off x="262865" y="3084545"/>
            <a:ext cx="916305" cy="1143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03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27" name="TextBox 18"/>
          <p:cNvSpPr txBox="1"/>
          <p:nvPr>
            <p:custDataLst>
              <p:tags r:id="rId17"/>
            </p:custDataLst>
          </p:nvPr>
        </p:nvSpPr>
        <p:spPr>
          <a:xfrm>
            <a:off x="6231800" y="3094070"/>
            <a:ext cx="916305" cy="1143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04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28" name="TextBox 19"/>
          <p:cNvSpPr txBox="1"/>
          <p:nvPr>
            <p:custDataLst>
              <p:tags r:id="rId18"/>
            </p:custDataLst>
          </p:nvPr>
        </p:nvSpPr>
        <p:spPr>
          <a:xfrm>
            <a:off x="262865" y="4754608"/>
            <a:ext cx="916305" cy="1143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05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  <p:sp>
        <p:nvSpPr>
          <p:cNvPr id="29" name="TextBox 20"/>
          <p:cNvSpPr txBox="1"/>
          <p:nvPr>
            <p:custDataLst>
              <p:tags r:id="rId19"/>
            </p:custDataLst>
          </p:nvPr>
        </p:nvSpPr>
        <p:spPr>
          <a:xfrm>
            <a:off x="6231800" y="4754608"/>
            <a:ext cx="916305" cy="1143590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r">
              <a:lnSpc>
                <a:spcPct val="100000"/>
              </a:lnSpc>
              <a:spcBef>
                <a:spcPts val="375"/>
              </a:spcBef>
            </a:pPr>
            <a:r>
              <a:rPr lang="en-US" sz="4950" b="1">
                <a:solidFill>
                  <a:schemeClr val="accent1">
                    <a:alpha val="100000"/>
                  </a:schemeClr>
                </a:solidFill>
                <a:latin typeface="Helvetica"/>
                <a:ea typeface="Helvetica"/>
                <a:cs typeface="Helvetica"/>
              </a:rPr>
              <a:t>06</a:t>
            </a:r>
            <a:endParaRPr lang="en-US" sz="4950" b="1">
              <a:solidFill>
                <a:schemeClr val="accent1">
                  <a:alpha val="100000"/>
                </a:schemeClr>
              </a:solidFill>
              <a:latin typeface="Helvetica"/>
              <a:ea typeface="Helvetica"/>
              <a:cs typeface="Helvetic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495573" y="38089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战斗进化体系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AutoShape 4"/>
          <p:cNvSpPr/>
          <p:nvPr>
            <p:custDataLst>
              <p:tags r:id="rId2"/>
            </p:custDataLst>
          </p:nvPr>
        </p:nvSpPr>
        <p:spPr>
          <a:xfrm>
            <a:off x="5865886" y="162616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5" name="TextBox 5"/>
          <p:cNvSpPr txBox="1"/>
          <p:nvPr>
            <p:custDataLst>
              <p:tags r:id="rId3"/>
            </p:custDataLst>
          </p:nvPr>
        </p:nvSpPr>
        <p:spPr>
          <a:xfrm>
            <a:off x="6059375" y="189228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技能树系统</a:t>
            </a:r>
            <a:endParaRPr 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TextBox 6"/>
          <p:cNvSpPr txBox="1"/>
          <p:nvPr>
            <p:custDataLst>
              <p:tags r:id="rId4"/>
            </p:custDataLst>
          </p:nvPr>
        </p:nvSpPr>
        <p:spPr>
          <a:xfrm>
            <a:off x="6059375" y="261434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通过击败精英怪获取突变基因，解锁三段跳、减少子弹时间等战略能力，助力玩家战胜更强敌人。</a:t>
            </a:r>
            <a:endParaRPr lang="en-US" sz="157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>
            <p:custDataLst>
              <p:tags r:id="rId5"/>
            </p:custDataLst>
          </p:nvPr>
        </p:nvSpPr>
        <p:spPr>
          <a:xfrm>
            <a:off x="2692693" y="1621255"/>
            <a:ext cx="3031629" cy="4285329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8" name="TextBox 8"/>
          <p:cNvSpPr txBox="1"/>
          <p:nvPr>
            <p:custDataLst>
              <p:tags r:id="rId6"/>
            </p:custDataLst>
          </p:nvPr>
        </p:nvSpPr>
        <p:spPr>
          <a:xfrm>
            <a:off x="2886182" y="1892285"/>
            <a:ext cx="2644651" cy="649939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20000"/>
              </a:lnSpc>
            </a:pPr>
            <a:r>
              <a:rPr 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武器</a:t>
            </a:r>
            <a:r>
              <a:rPr lang="zh-CN" altLang="en-US" sz="2400" b="1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</a:t>
            </a:r>
            <a:endParaRPr lang="zh-CN" altLang="en-US" sz="2400" b="1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>
            <p:custDataLst>
              <p:tags r:id="rId7"/>
            </p:custDataLst>
          </p:nvPr>
        </p:nvSpPr>
        <p:spPr>
          <a:xfrm>
            <a:off x="2886182" y="2609439"/>
            <a:ext cx="2644651" cy="2924764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每过一些特殊的关卡、打败</a:t>
            </a:r>
            <a:r>
              <a:rPr lang="en-US" altLang="zh-CN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boss</a:t>
            </a:r>
            <a:r>
              <a:rPr lang="zh-CN" alt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或者捡起一些道具，你的武器属性将会升级，包括攻击力、攻速。</a:t>
            </a:r>
            <a:endParaRPr lang="zh-CN" altLang="en-US" sz="157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30369" r="30369"/>
          <a:stretch>
            <a:fillRect/>
          </a:stretch>
        </p:blipFill>
        <p:spPr>
          <a:xfrm>
            <a:off x="875314" y="2169726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0365" r="30365"/>
          <a:stretch>
            <a:fillRect/>
          </a:stretch>
        </p:blipFill>
        <p:spPr>
          <a:xfrm>
            <a:off x="5430979" y="2169726"/>
            <a:ext cx="2050689" cy="391643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l="32561" r="32561"/>
          <a:stretch>
            <a:fillRect/>
          </a:stretch>
        </p:blipFill>
        <p:spPr>
          <a:xfrm>
            <a:off x="3153146" y="1697364"/>
            <a:ext cx="2050689" cy="3916435"/>
          </a:xfrm>
          <a:prstGeom prst="rect">
            <a:avLst/>
          </a:prstGeom>
        </p:spPr>
      </p:pic>
      <p:sp>
        <p:nvSpPr>
          <p:cNvPr id="5" name="AutoShape 5"/>
          <p:cNvSpPr/>
          <p:nvPr>
            <p:custDataLst>
              <p:tags r:id="rId5"/>
            </p:custDataLst>
          </p:nvPr>
        </p:nvSpPr>
        <p:spPr>
          <a:xfrm>
            <a:off x="7851998" y="2723144"/>
            <a:ext cx="3834950" cy="1465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我们为游戏营造了暗黑风的氛围，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包括背景音乐，以此来凸显我们游戏背景设置的主题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，为玩家带来沉浸式的游戏体验。</a:t>
            </a:r>
            <a:endParaRPr lang="en-US" sz="1100"/>
          </a:p>
        </p:txBody>
      </p:sp>
      <p:sp>
        <p:nvSpPr>
          <p:cNvPr id="6" name="AutoShape 6"/>
          <p:cNvSpPr/>
          <p:nvPr>
            <p:custDataLst>
              <p:tags r:id="rId6"/>
            </p:custDataLst>
          </p:nvPr>
        </p:nvSpPr>
        <p:spPr>
          <a:xfrm>
            <a:off x="7851998" y="2087040"/>
            <a:ext cx="3606165" cy="5757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暗黑风氛围</a:t>
            </a:r>
            <a:endParaRPr lang="en-US" sz="1100"/>
          </a:p>
        </p:txBody>
      </p:sp>
      <p:sp>
        <p:nvSpPr>
          <p:cNvPr id="7" name="AutoShape 7"/>
          <p:cNvSpPr/>
          <p:nvPr>
            <p:custDataLst>
              <p:tags r:id="rId7"/>
            </p:custDataLst>
          </p:nvPr>
        </p:nvSpPr>
        <p:spPr>
          <a:xfrm>
            <a:off x="7851998" y="4826443"/>
            <a:ext cx="3834950" cy="14519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为了增加游戏的可玩性和挑战性，我们设计了隐藏关卡，这些关卡需要玩家探索和发现，并且难度较高。</a:t>
            </a:r>
            <a:endParaRPr lang="en-US" sz="1100"/>
          </a:p>
        </p:txBody>
      </p:sp>
      <p:sp>
        <p:nvSpPr>
          <p:cNvPr id="8" name="AutoShape 8"/>
          <p:cNvSpPr/>
          <p:nvPr>
            <p:custDataLst>
              <p:tags r:id="rId8"/>
            </p:custDataLst>
          </p:nvPr>
        </p:nvSpPr>
        <p:spPr>
          <a:xfrm>
            <a:off x="7851998" y="4125420"/>
            <a:ext cx="3606329" cy="6406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隐藏关卡挑战</a:t>
            </a:r>
            <a:endParaRPr lang="en-US" sz="1100"/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地图</a:t>
            </a: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氛围--暗黑风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"/>
          <p:cNvSpPr/>
          <p:nvPr>
            <p:custDataLst>
              <p:tags r:id="rId2"/>
            </p:custDataLst>
          </p:nvPr>
        </p:nvSpPr>
        <p:spPr>
          <a:xfrm>
            <a:off x="1348105" y="2249170"/>
            <a:ext cx="7022465" cy="1465580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r>
              <a:rPr lang="zh-CN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我们预想设计很多英雄动作，包括移动时攀爬、滑铲，以及不同武器、技能的攻击动作，还有众多种类敌人的设计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还包括有复杂的地形及精巧的陷阱制作。还有背景故事引入的动画制作。</a:t>
            </a:r>
            <a:endParaRPr lang="zh-CN" alt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6" name="AutoShape 6"/>
          <p:cNvSpPr/>
          <p:nvPr>
            <p:custDataLst>
              <p:tags r:id="rId3"/>
            </p:custDataLst>
          </p:nvPr>
        </p:nvSpPr>
        <p:spPr>
          <a:xfrm>
            <a:off x="1348328" y="1613330"/>
            <a:ext cx="3606165" cy="5757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素材收集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7" name="AutoShape 7"/>
          <p:cNvSpPr/>
          <p:nvPr>
            <p:custDataLst>
              <p:tags r:id="rId4"/>
            </p:custDataLst>
          </p:nvPr>
        </p:nvSpPr>
        <p:spPr>
          <a:xfrm>
            <a:off x="1348328" y="4352733"/>
            <a:ext cx="3834950" cy="14519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lstStyle/>
          <a:p>
            <a:pPr algn="l">
              <a:lnSpc>
                <a:spcPct val="140000"/>
              </a:lnSpc>
              <a:defRPr/>
            </a:pPr>
            <a:endParaRPr lang="en-US" sz="1100"/>
          </a:p>
        </p:txBody>
      </p:sp>
      <p:sp>
        <p:nvSpPr>
          <p:cNvPr id="8" name="AutoShape 8"/>
          <p:cNvSpPr/>
          <p:nvPr>
            <p:custDataLst>
              <p:tags r:id="rId5"/>
            </p:custDataLst>
          </p:nvPr>
        </p:nvSpPr>
        <p:spPr>
          <a:xfrm>
            <a:off x="1348328" y="3651710"/>
            <a:ext cx="3606329" cy="6406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lstStyle/>
          <a:p>
            <a:pPr algn="l"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增强打击感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游戏设计难点</a:t>
            </a:r>
            <a:endParaRPr lang="zh-CN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>
            <p:custDataLst>
              <p:tags r:id="rId6"/>
            </p:custDataLst>
          </p:nvPr>
        </p:nvSpPr>
        <p:spPr>
          <a:xfrm>
            <a:off x="1447800" y="4572000"/>
            <a:ext cx="6922770" cy="7372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l">
              <a:lnSpc>
                <a:spcPct val="140000"/>
              </a:lnSpc>
              <a:defRPr/>
            </a:pPr>
            <a:r>
              <a:rPr lang="zh-CN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为了增强玩家的体验感，我们希望尝试增强英雄攻击或者收到攻击时的打击感。从窗口震动、英雄、物体震动、减速、动作变化、打击音效等方面体现。</a:t>
            </a:r>
            <a:endParaRPr lang="en-US" altLang="zh-CN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65394" y="2973567"/>
            <a:ext cx="4543425" cy="11430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54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感谢观看</a:t>
            </a:r>
            <a:endParaRPr lang="en-US" sz="54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65394" y="1836870"/>
            <a:ext cx="6257925" cy="1257300"/>
          </a:xfrm>
          <a:prstGeom prst="rect">
            <a:avLst/>
          </a:prstGeom>
        </p:spPr>
        <p:txBody>
          <a:bodyPr vert="horz" wrap="square" lIns="114300" tIns="57150" rIns="114300" bIns="57150" rtlCol="0" anchor="t" anchorCtr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6000" b="1">
                <a:solidFill>
                  <a:srgbClr val="5CA5F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THANKS</a:t>
            </a:r>
            <a:endParaRPr lang="en-US" sz="6000" b="1">
              <a:solidFill>
                <a:srgbClr val="5CA5F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3684" y="2559207"/>
            <a:ext cx="6316980" cy="234315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pPr>
              <a:lnSpc>
                <a:spcPct val="100000"/>
              </a:lnSpc>
              <a:spcBef>
                <a:spcPts val="375"/>
              </a:spcBef>
            </a:p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226521" y="2662556"/>
            <a:ext cx="3105598" cy="977265"/>
          </a:xfrm>
          <a:prstGeom prst="rect">
            <a:avLst/>
          </a:prstGeom>
        </p:spPr>
        <p:txBody>
          <a:bodyPr vert="horz" wrap="square" lIns="91440" tIns="45720" rIns="91440" bIns="45720" rtlCol="0" anchor="ctr" anchorCtr="0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525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目 录</a:t>
            </a:r>
            <a:endParaRPr lang="en-US" sz="525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0" y="-182789"/>
            <a:ext cx="8822854" cy="1396494"/>
          </a:xfrm>
          <a:prstGeom prst="rect">
            <a:avLst/>
          </a:prstGeom>
        </p:spPr>
        <p:txBody>
          <a:bodyPr vert="horz" wrap="square" lIns="0" tIns="0" rIns="0" bIns="0" rtlCol="0" anchor="t" anchorCtr="0">
            <a:noAutofit/>
          </a:bodyPr>
          <a:lstStyle/>
          <a:p>
            <a:pPr algn="l">
              <a:lnSpc>
                <a:spcPct val="120000"/>
              </a:lnSpc>
            </a:pPr>
            <a:r>
              <a:rPr lang="en-US" sz="6680" b="1">
                <a:solidFill>
                  <a:srgbClr val="FFFFFF">
                    <a:alpha val="8627"/>
                    <a:alpha val="9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CATALOGUE</a:t>
            </a:r>
            <a:endParaRPr lang="en-US" sz="6680" b="1">
              <a:solidFill>
                <a:srgbClr val="FFFFFF">
                  <a:alpha val="8627"/>
                  <a:alpha val="9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4" name="TextBox 6"/>
          <p:cNvSpPr txBox="1"/>
          <p:nvPr>
            <p:custDataLst>
              <p:tags r:id="rId3"/>
            </p:custDataLst>
          </p:nvPr>
        </p:nvSpPr>
        <p:spPr>
          <a:xfrm>
            <a:off x="5838190" y="2395220"/>
            <a:ext cx="600075" cy="415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5" name="TextBox 7"/>
          <p:cNvSpPr txBox="1"/>
          <p:nvPr>
            <p:custDataLst>
              <p:tags r:id="rId4"/>
            </p:custDataLst>
          </p:nvPr>
        </p:nvSpPr>
        <p:spPr>
          <a:xfrm>
            <a:off x="6533515" y="2471420"/>
            <a:ext cx="4210050" cy="32258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游戏背景</a:t>
            </a:r>
            <a:endParaRPr lang="en-US" sz="21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6" name="TextBox 8"/>
          <p:cNvSpPr txBox="1"/>
          <p:nvPr>
            <p:custDataLst>
              <p:tags r:id="rId5"/>
            </p:custDataLst>
          </p:nvPr>
        </p:nvSpPr>
        <p:spPr>
          <a:xfrm>
            <a:off x="5838190" y="3281045"/>
            <a:ext cx="600075" cy="415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7" name="TextBox 9"/>
          <p:cNvSpPr txBox="1"/>
          <p:nvPr>
            <p:custDataLst>
              <p:tags r:id="rId6"/>
            </p:custDataLst>
          </p:nvPr>
        </p:nvSpPr>
        <p:spPr>
          <a:xfrm>
            <a:off x="6533515" y="3328670"/>
            <a:ext cx="4210050" cy="32258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游戏理念</a:t>
            </a:r>
            <a:endParaRPr lang="en-US" sz="21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8" name="TextBox 10"/>
          <p:cNvSpPr txBox="1"/>
          <p:nvPr>
            <p:custDataLst>
              <p:tags r:id="rId7"/>
            </p:custDataLst>
          </p:nvPr>
        </p:nvSpPr>
        <p:spPr>
          <a:xfrm>
            <a:off x="5838190" y="4166870"/>
            <a:ext cx="600075" cy="41529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700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2700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9" name="TextBox 11"/>
          <p:cNvSpPr txBox="1"/>
          <p:nvPr>
            <p:custDataLst>
              <p:tags r:id="rId8"/>
            </p:custDataLst>
          </p:nvPr>
        </p:nvSpPr>
        <p:spPr>
          <a:xfrm>
            <a:off x="6533515" y="4214495"/>
            <a:ext cx="4210050" cy="322580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p>
            <a:pPr>
              <a:lnSpc>
                <a:spcPct val="100000"/>
              </a:lnSpc>
              <a:spcBef>
                <a:spcPts val="375"/>
              </a:spcBef>
            </a:pPr>
            <a:r>
              <a:rPr lang="en-US" sz="2100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游戏参考和游戏基本框架</a:t>
            </a:r>
            <a:endParaRPr lang="en-US" sz="2100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0921" y="1670137"/>
            <a:ext cx="3450158" cy="132259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01</a:t>
            </a:r>
            <a:endParaRPr lang="en-US" sz="9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15553" y="3149915"/>
            <a:ext cx="6560893" cy="172115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游戏背景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17700" y="1098427"/>
            <a:ext cx="2156600" cy="6380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5CA5F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2025" b="1">
              <a:solidFill>
                <a:srgbClr val="5CA5F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 l="17909" r="17909"/>
          <a:stretch>
            <a:fillRect/>
          </a:stretch>
        </p:blipFill>
        <p:spPr>
          <a:xfrm>
            <a:off x="381284" y="1600131"/>
            <a:ext cx="2050689" cy="391643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 l="32551" r="32551"/>
          <a:stretch>
            <a:fillRect/>
          </a:stretch>
        </p:blipFill>
        <p:spPr>
          <a:xfrm>
            <a:off x="5430979" y="2169726"/>
            <a:ext cx="2050689" cy="3916435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761773" y="38089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前置背景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AutoShape 5"/>
          <p:cNvSpPr/>
          <p:nvPr>
            <p:custDataLst>
              <p:tags r:id="rId4"/>
            </p:custDataLst>
          </p:nvPr>
        </p:nvSpPr>
        <p:spPr>
          <a:xfrm>
            <a:off x="7851998" y="2723144"/>
            <a:ext cx="3834950" cy="1465716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深夜23:58，钱学森图书馆内，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奋战编程，蓝屏微弱，颈椎酸痛。C#代码终完成，EXE生成，项目顺利提交，深夜编程之旅告一段落。</a:t>
            </a:r>
            <a:endParaRPr lang="en-US" sz="1100"/>
          </a:p>
        </p:txBody>
      </p:sp>
      <p:sp>
        <p:nvSpPr>
          <p:cNvPr id="11" name="AutoShape 6"/>
          <p:cNvSpPr/>
          <p:nvPr>
            <p:custDataLst>
              <p:tags r:id="rId5"/>
            </p:custDataLst>
          </p:nvPr>
        </p:nvSpPr>
        <p:spPr>
          <a:xfrm>
            <a:off x="7851998" y="2087040"/>
            <a:ext cx="3606165" cy="57578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rmAutofit/>
          </a:bodyPr>
          <a:p>
            <a:pPr algn="l">
              <a:lnSpc>
                <a:spcPct val="120000"/>
              </a:lnSpc>
              <a:defRPr/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深夜编码时光</a:t>
            </a:r>
            <a:endParaRPr lang="en-US" sz="1100"/>
          </a:p>
        </p:txBody>
      </p:sp>
      <p:sp>
        <p:nvSpPr>
          <p:cNvPr id="12" name="AutoShape 7"/>
          <p:cNvSpPr/>
          <p:nvPr>
            <p:custDataLst>
              <p:tags r:id="rId6"/>
            </p:custDataLst>
          </p:nvPr>
        </p:nvSpPr>
        <p:spPr>
          <a:xfrm>
            <a:off x="7848823" y="4876608"/>
            <a:ext cx="3834950" cy="1451935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t" anchorCtr="0">
            <a:noAutofit/>
          </a:bodyPr>
          <a:p>
            <a:pPr algn="l">
              <a:lnSpc>
                <a:spcPct val="140000"/>
              </a:lnSpc>
              <a:defRPr/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当经过东南田径场前那盏总接触不良的路灯时，你突然想起这是本周第七次踏着门禁时间归来——或许正是这种高频的疲惫，让时空在此刻裂开</a:t>
            </a:r>
            <a:r>
              <a:rPr lang="zh-CN" alt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缝隙</a:t>
            </a: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en-US" sz="15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3" name="AutoShape 8"/>
          <p:cNvSpPr/>
          <p:nvPr>
            <p:custDataLst>
              <p:tags r:id="rId7"/>
            </p:custDataLst>
          </p:nvPr>
        </p:nvSpPr>
        <p:spPr>
          <a:xfrm>
            <a:off x="7851998" y="4125420"/>
            <a:ext cx="3606329" cy="640699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b" anchorCtr="0">
            <a:noAutofit/>
          </a:bodyPr>
          <a:p>
            <a:pPr algn="l">
              <a:lnSpc>
                <a:spcPct val="120000"/>
              </a:lnSpc>
              <a:defRPr/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裂开的时空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Picture 2"/>
          <p:cNvPicPr>
            <a:picLocks noChangeAspect="1"/>
          </p:cNvPicPr>
          <p:nvPr/>
        </p:nvPicPr>
        <p:blipFill>
          <a:blip r:embed="rId8">
            <a:alphaModFix amt="100000"/>
          </a:blip>
          <a:srcRect l="26344" r="26344"/>
          <a:stretch>
            <a:fillRect/>
          </a:stretch>
        </p:blipFill>
        <p:spPr>
          <a:xfrm>
            <a:off x="2667000" y="1981200"/>
            <a:ext cx="2428240" cy="385445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7007707" y="1744635"/>
            <a:ext cx="4750584" cy="4285329"/>
          </a:xfrm>
          <a:prstGeom prst="rect">
            <a:avLst/>
          </a:prstGeom>
        </p:spPr>
      </p:pic>
      <p:sp>
        <p:nvSpPr>
          <p:cNvPr id="10" name="AutoShape 7"/>
          <p:cNvSpPr/>
          <p:nvPr>
            <p:custDataLst>
              <p:tags r:id="rId3"/>
            </p:custDataLst>
          </p:nvPr>
        </p:nvSpPr>
        <p:spPr>
          <a:xfrm>
            <a:off x="1647190" y="1676400"/>
            <a:ext cx="3032125" cy="4472940"/>
          </a:xfrm>
          <a:prstGeom prst="roundRect">
            <a:avLst>
              <a:gd name="adj" fmla="val 0"/>
            </a:avLst>
          </a:prstGeom>
          <a:solidFill>
            <a:schemeClr val="lt2">
              <a:alpha val="80000"/>
            </a:schemeClr>
          </a:solidFill>
        </p:spPr>
      </p:sp>
      <p:sp>
        <p:nvSpPr>
          <p:cNvPr id="11" name="TextBox 9"/>
          <p:cNvSpPr txBox="1"/>
          <p:nvPr>
            <p:custDataLst>
              <p:tags r:id="rId4"/>
            </p:custDataLst>
          </p:nvPr>
        </p:nvSpPr>
        <p:spPr>
          <a:xfrm>
            <a:off x="1905000" y="1905000"/>
            <a:ext cx="2611120" cy="2924810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p>
            <a:pPr indent="457200" algn="l">
              <a:lnSpc>
                <a:spcPct val="140000"/>
              </a:lnSpc>
            </a:pPr>
            <a:r>
              <a:rPr lang="zh-CN" alt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你误入了一个由交大学生的梦境组成的空间，由于交大课业压力非常大，大家都很卷，所以晚上都睡得很浅，且很多在做噩梦。这是一个由噩梦带来的恐惧形成的独立空间。你需要一路闯关，打败一些</a:t>
            </a:r>
            <a:r>
              <a:rPr lang="en-US" altLang="zh-CN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boss</a:t>
            </a:r>
            <a:r>
              <a:rPr lang="zh-CN" altLang="en-US" sz="1575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，才能够成功逃离这个梦境空间并成功回到宿舍睡觉，毕竟第二天还有早八要上。</a:t>
            </a:r>
            <a:endParaRPr lang="zh-CN" altLang="en-US" sz="1575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2" name="TextBox 3"/>
          <p:cNvSpPr txBox="1"/>
          <p:nvPr/>
        </p:nvSpPr>
        <p:spPr>
          <a:xfrm>
            <a:off x="1775233" y="45709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混沌空间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0921" y="1670137"/>
            <a:ext cx="3450158" cy="132259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02</a:t>
            </a:r>
            <a:endParaRPr lang="en-US" sz="9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15553" y="3149915"/>
            <a:ext cx="6560893" cy="172115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游戏理念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17700" y="1098427"/>
            <a:ext cx="2156600" cy="6380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5CA5F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2025" b="1">
              <a:solidFill>
                <a:srgbClr val="5CA5F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9593" y="1595455"/>
            <a:ext cx="6734175" cy="771853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核心追求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9610" y="2245995"/>
            <a:ext cx="9676130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设计核心在于营造一种刺激感，让玩家在击败敌人、战胜关卡后获得强烈的成就感和爽快感，从而有效释放压力。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689593" y="4139505"/>
            <a:ext cx="6734175" cy="7590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关卡与剧情体验</a:t>
            </a:r>
            <a:endParaRPr 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689610" y="4798060"/>
            <a:ext cx="9676130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en-US" sz="20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随着游戏关卡和剧情的深入，玩家将体验到越来越刺激的挑战，同时感受到游戏世界的丰富和深度。</a:t>
            </a:r>
            <a:endParaRPr lang="en-US" sz="20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Connector 6"/>
          <p:cNvCxnSpPr/>
          <p:nvPr/>
        </p:nvCxnSpPr>
        <p:spPr>
          <a:xfrm>
            <a:off x="756268" y="6181746"/>
            <a:ext cx="778453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nector 8"/>
          <p:cNvCxnSpPr/>
          <p:nvPr/>
        </p:nvCxnSpPr>
        <p:spPr>
          <a:xfrm>
            <a:off x="756268" y="3856089"/>
            <a:ext cx="7083417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9"/>
          <p:cNvSpPr txBox="1"/>
          <p:nvPr/>
        </p:nvSpPr>
        <p:spPr>
          <a:xfrm>
            <a:off x="476023" y="265328"/>
            <a:ext cx="11239500" cy="914400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游戏理念</a:t>
            </a:r>
            <a:endParaRPr 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89593" y="1595455"/>
            <a:ext cx="6734175" cy="771853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通过所有关卡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89610" y="2245995"/>
            <a:ext cx="9676130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从起始的关卡开始，打败中途的小怪以及几个</a:t>
            </a:r>
            <a:r>
              <a:rPr lang="en-US" altLang="zh-CN" sz="20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boss</a:t>
            </a:r>
            <a:r>
              <a:rPr lang="zh-CN" altLang="en-US" sz="20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，同时注意道路上的机关陷阱。</a:t>
            </a:r>
            <a:endParaRPr lang="en-US" altLang="zh-CN" sz="20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756268" y="3886140"/>
            <a:ext cx="6734175" cy="759000"/>
          </a:xfrm>
          <a:prstGeom prst="rect">
            <a:avLst/>
          </a:prstGeom>
        </p:spPr>
        <p:txBody>
          <a:bodyPr vert="horz" wrap="square" lIns="123825" tIns="123825" rIns="57150" bIns="123825" rtlCol="0" anchor="b" anchorCtr="0">
            <a:no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>
                <a:solidFill>
                  <a:schemeClr val="accent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血量限制</a:t>
            </a:r>
            <a:endParaRPr lang="zh-CN" altLang="en-US" sz="2400" b="1">
              <a:solidFill>
                <a:schemeClr val="accent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838200" y="4572000"/>
            <a:ext cx="9676130" cy="132397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2000">
                <a:solidFill>
                  <a:schemeClr val="dk1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玩家有血量上限，走位失误或者被敌人击中会扣血。</a:t>
            </a:r>
            <a:endParaRPr lang="en-US" altLang="zh-CN" sz="2000">
              <a:solidFill>
                <a:schemeClr val="dk1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cxnSp>
        <p:nvCxnSpPr>
          <p:cNvPr id="6" name="Connector 6"/>
          <p:cNvCxnSpPr/>
          <p:nvPr/>
        </p:nvCxnSpPr>
        <p:spPr>
          <a:xfrm>
            <a:off x="914383" y="5638821"/>
            <a:ext cx="7784538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" name="Connector 8"/>
          <p:cNvCxnSpPr/>
          <p:nvPr/>
        </p:nvCxnSpPr>
        <p:spPr>
          <a:xfrm>
            <a:off x="838183" y="3240774"/>
            <a:ext cx="7083417" cy="0"/>
          </a:xfrm>
          <a:prstGeom prst="line">
            <a:avLst/>
          </a:prstGeom>
          <a:ln w="14288">
            <a:solidFill>
              <a:schemeClr val="accent1"/>
            </a:solidFill>
            <a:prstDash val="dash"/>
            <a:headEnd type="none"/>
            <a:tailEnd type="none"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9" name="TextBox 9"/>
          <p:cNvSpPr txBox="1"/>
          <p:nvPr/>
        </p:nvSpPr>
        <p:spPr>
          <a:xfrm>
            <a:off x="476023" y="265328"/>
            <a:ext cx="11239500" cy="893445"/>
          </a:xfrm>
          <a:prstGeom prst="rect">
            <a:avLst/>
          </a:prstGeom>
        </p:spPr>
        <p:txBody>
          <a:bodyPr vert="horz" wrap="square" lIns="123825" tIns="123825" rIns="57150" bIns="123825" rtlCol="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zh-CN" altLang="en-US" sz="3000" b="1">
                <a:solidFill>
                  <a:schemeClr val="dk2">
                    <a:alpha val="100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获胜条件</a:t>
            </a:r>
            <a:endParaRPr lang="zh-CN" altLang="en-US" sz="3000" b="1">
              <a:solidFill>
                <a:schemeClr val="dk2">
                  <a:alpha val="100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alphaModFix amt="100000"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70921" y="1670137"/>
            <a:ext cx="3450158" cy="1322592"/>
          </a:xfrm>
          <a:prstGeom prst="rect">
            <a:avLst/>
          </a:prstGeom>
        </p:spPr>
        <p:txBody>
          <a:bodyPr vert="horz" wrap="square" lIns="66008" tIns="33052" rIns="66008" bIns="33052" rtlCol="0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9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03</a:t>
            </a:r>
            <a:endParaRPr lang="en-US" sz="9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815553" y="3149915"/>
            <a:ext cx="6560893" cy="1721157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normAutofit/>
          </a:bodyPr>
          <a:lstStyle/>
          <a:p>
            <a:pPr algn="ctr">
              <a:lnSpc>
                <a:spcPct val="120000"/>
              </a:lnSpc>
              <a:spcBef>
                <a:spcPts val="375"/>
              </a:spcBef>
            </a:pPr>
            <a:r>
              <a:rPr lang="en-US" sz="3600" b="1">
                <a:solidFill>
                  <a:srgbClr val="FFFFFF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游戏参考和游戏基本框架</a:t>
            </a:r>
            <a:endParaRPr lang="en-US" sz="3600" b="1">
              <a:solidFill>
                <a:srgbClr val="FFFFFF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5017700" y="1098427"/>
            <a:ext cx="2156600" cy="638034"/>
          </a:xfrm>
          <a:prstGeom prst="rect">
            <a:avLst/>
          </a:prstGeom>
        </p:spPr>
        <p:txBody>
          <a:bodyPr vert="horz" wrap="square" lIns="66008" tIns="33052" rIns="66008" bIns="33052" rtlCol="0" anchor="ctr" anchorCtr="0">
            <a:noAutofit/>
          </a:bodyPr>
          <a:lstStyle/>
          <a:p>
            <a:pPr algn="ctr">
              <a:lnSpc>
                <a:spcPct val="150000"/>
              </a:lnSpc>
            </a:pPr>
            <a:r>
              <a:rPr lang="en-US" sz="2025" b="1">
                <a:solidFill>
                  <a:srgbClr val="5CA5F4">
                    <a:alpha val="100000"/>
                  </a:srgb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CHAPTER</a:t>
            </a:r>
            <a:endParaRPr lang="en-US" sz="2025" b="1">
              <a:solidFill>
                <a:srgbClr val="5CA5F4">
                  <a:alpha val="100000"/>
                </a:srgb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DIAGRAM_VIRTUALLY_FRAME" val="{&quot;height&quot;:245.25,&quot;left&quot;:459.7,&quot;top&quot;:188.6,&quot;width&quot;:386.25}"/>
</p:tagLst>
</file>

<file path=ppt/tags/tag10.xml><?xml version="1.0" encoding="utf-8"?>
<p:tagLst xmlns:p="http://schemas.openxmlformats.org/presentationml/2006/main">
  <p:tag name="KSO_WM_DIAGRAM_VIRTUALLY_FRAME" val="{&quot;height&quot;:333.9766141732283,&quot;left&quot;:618.0175590551181,&quot;top&quot;:164.33385826771652,&quot;width&quot;:302.21456692913387}"/>
</p:tagLst>
</file>

<file path=ppt/tags/tag11.xml><?xml version="1.0" encoding="utf-8"?>
<p:tagLst xmlns:p="http://schemas.openxmlformats.org/presentationml/2006/main">
  <p:tag name="KSO_WM_DIAGRAM_VIRTUALLY_FRAME" val="{&quot;height&quot;:344.77196850393705,&quot;left&quot;:43.823070866141734,&quot;top&quot;:132,&quot;width&quot;:488.5686614173229}"/>
</p:tagLst>
</file>

<file path=ppt/tags/tag12.xml><?xml version="1.0" encoding="utf-8"?>
<p:tagLst xmlns:p="http://schemas.openxmlformats.org/presentationml/2006/main">
  <p:tag name="KSO_WM_DIAGRAM_VIRTUALLY_FRAME" val="{&quot;height&quot;:344.77196850393705,&quot;left&quot;:43.823070866141734,&quot;top&quot;:132,&quot;width&quot;:488.5686614173229}"/>
</p:tagLst>
</file>

<file path=ppt/tags/tag13.xml><?xml version="1.0" encoding="utf-8"?>
<p:tagLst xmlns:p="http://schemas.openxmlformats.org/presentationml/2006/main">
  <p:tag name="KSO_WM_DIAGRAM_VIRTUALLY_FRAME" val="{&quot;height&quot;:379.2248031496063,&quot;left&quot;:412.48748031496064,&quot;top&quot;:127.71637795275589,&quot;width&quot;:512.3000000000001}"/>
</p:tagLst>
</file>

<file path=ppt/tags/tag14.xml><?xml version="1.0" encoding="utf-8"?>
<p:tagLst xmlns:p="http://schemas.openxmlformats.org/presentationml/2006/main">
  <p:tag name="KSO_WM_DIAGRAM_VIRTUALLY_FRAME" val="{&quot;height&quot;:379.2248031496063,&quot;left&quot;:412.48748031496064,&quot;top&quot;:127.71637795275589,&quot;width&quot;:512.3000000000001}"/>
</p:tagLst>
</file>

<file path=ppt/tags/tag15.xml><?xml version="1.0" encoding="utf-8"?>
<p:tagLst xmlns:p="http://schemas.openxmlformats.org/presentationml/2006/main">
  <p:tag name="KSO_WM_DIAGRAM_VIRTUALLY_FRAME" val="{&quot;height&quot;:379.2248031496063,&quot;left&quot;:412.48748031496064,&quot;top&quot;:127.71637795275589,&quot;width&quot;:512.3000000000001}"/>
</p:tagLst>
</file>

<file path=ppt/tags/tag16.xml><?xml version="1.0" encoding="utf-8"?>
<p:tagLst xmlns:p="http://schemas.openxmlformats.org/presentationml/2006/main">
  <p:tag name="KSO_WM_DIAGRAM_VIRTUALLY_FRAME" val="{&quot;height&quot;:379.2248031496063,&quot;left&quot;:412.48748031496064,&quot;top&quot;:127.71637795275589,&quot;width&quot;:512.3000000000001}"/>
</p:tagLst>
</file>

<file path=ppt/tags/tag17.xml><?xml version="1.0" encoding="utf-8"?>
<p:tagLst xmlns:p="http://schemas.openxmlformats.org/presentationml/2006/main">
  <p:tag name="KSO_WM_DIAGRAM_VIRTUALLY_FRAME" val="{&quot;height&quot;:379.2248031496063,&quot;left&quot;:412.48748031496064,&quot;top&quot;:127.71637795275589,&quot;width&quot;:512.3000000000001}"/>
</p:tagLst>
</file>

<file path=ppt/tags/tag18.xml><?xml version="1.0" encoding="utf-8"?>
<p:tagLst xmlns:p="http://schemas.openxmlformats.org/presentationml/2006/main">
  <p:tag name="KSO_WM_DIAGRAM_VIRTUALLY_FRAME" val="{&quot;height&quot;:379.2248031496063,&quot;left&quot;:412.48748031496064,&quot;top&quot;:127.71637795275589,&quot;width&quot;:512.3000000000001}"/>
</p:tagLst>
</file>

<file path=ppt/tags/tag19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2.xml><?xml version="1.0" encoding="utf-8"?>
<p:tagLst xmlns:p="http://schemas.openxmlformats.org/presentationml/2006/main">
  <p:tag name="KSO_WM_DIAGRAM_VIRTUALLY_FRAME" val="{&quot;height&quot;:245.25,&quot;left&quot;:459.7,&quot;top&quot;:188.6,&quot;width&quot;:386.25}"/>
</p:tagLst>
</file>

<file path=ppt/tags/tag20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21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22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23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24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25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26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27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28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29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3.xml><?xml version="1.0" encoding="utf-8"?>
<p:tagLst xmlns:p="http://schemas.openxmlformats.org/presentationml/2006/main">
  <p:tag name="KSO_WM_DIAGRAM_VIRTUALLY_FRAME" val="{&quot;height&quot;:245.25,&quot;left&quot;:459.7,&quot;top&quot;:188.6,&quot;width&quot;:386.25}"/>
</p:tagLst>
</file>

<file path=ppt/tags/tag30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31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32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33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34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35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36.xml><?xml version="1.0" encoding="utf-8"?>
<p:tagLst xmlns:p="http://schemas.openxmlformats.org/presentationml/2006/main">
  <p:tag name="KSO_WM_DIAGRAM_VIRTUALLY_FRAME" val="{&quot;height&quot;:365.53000000000003,&quot;left&quot;:20.698031496062992,&quot;top&quot;:110.63149606299211,&quot;width&quot;:888.1581102362204}"/>
</p:tagLst>
</file>

<file path=ppt/tags/tag37.xml><?xml version="1.0" encoding="utf-8"?>
<p:tagLst xmlns:p="http://schemas.openxmlformats.org/presentationml/2006/main">
  <p:tag name="KSO_WM_DIAGRAM_VIRTUALLY_FRAME" val="{&quot;height&quot;:337.81409448818897,&quot;left&quot;:212.02307086614172,&quot;top&quot;:127.65787401574804,&quot;width&quot;:488.5686614173229}"/>
</p:tagLst>
</file>

<file path=ppt/tags/tag38.xml><?xml version="1.0" encoding="utf-8"?>
<p:tagLst xmlns:p="http://schemas.openxmlformats.org/presentationml/2006/main">
  <p:tag name="KSO_WM_DIAGRAM_VIRTUALLY_FRAME" val="{&quot;height&quot;:337.81409448818897,&quot;left&quot;:212.02307086614172,&quot;top&quot;:127.65787401574804,&quot;width&quot;:488.5686614173229}"/>
</p:tagLst>
</file>

<file path=ppt/tags/tag39.xml><?xml version="1.0" encoding="utf-8"?>
<p:tagLst xmlns:p="http://schemas.openxmlformats.org/presentationml/2006/main">
  <p:tag name="KSO_WM_DIAGRAM_VIRTUALLY_FRAME" val="{&quot;height&quot;:337.81409448818897,&quot;left&quot;:212.02307086614172,&quot;top&quot;:127.65787401574804,&quot;width&quot;:488.5686614173229}"/>
</p:tagLst>
</file>

<file path=ppt/tags/tag4.xml><?xml version="1.0" encoding="utf-8"?>
<p:tagLst xmlns:p="http://schemas.openxmlformats.org/presentationml/2006/main">
  <p:tag name="KSO_WM_DIAGRAM_VIRTUALLY_FRAME" val="{&quot;height&quot;:245.25,&quot;left&quot;:459.7,&quot;top&quot;:188.6,&quot;width&quot;:386.25}"/>
</p:tagLst>
</file>

<file path=ppt/tags/tag40.xml><?xml version="1.0" encoding="utf-8"?>
<p:tagLst xmlns:p="http://schemas.openxmlformats.org/presentationml/2006/main">
  <p:tag name="KSO_WM_DIAGRAM_VIRTUALLY_FRAME" val="{&quot;height&quot;:337.81409448818897,&quot;left&quot;:212.02307086614172,&quot;top&quot;:127.65787401574804,&quot;width&quot;:488.5686614173229}"/>
</p:tagLst>
</file>

<file path=ppt/tags/tag41.xml><?xml version="1.0" encoding="utf-8"?>
<p:tagLst xmlns:p="http://schemas.openxmlformats.org/presentationml/2006/main">
  <p:tag name="KSO_WM_DIAGRAM_VIRTUALLY_FRAME" val="{&quot;height&quot;:337.81409448818897,&quot;left&quot;:212.02307086614172,&quot;top&quot;:127.65787401574804,&quot;width&quot;:488.5686614173229}"/>
</p:tagLst>
</file>

<file path=ppt/tags/tag42.xml><?xml version="1.0" encoding="utf-8"?>
<p:tagLst xmlns:p="http://schemas.openxmlformats.org/presentationml/2006/main">
  <p:tag name="KSO_WM_DIAGRAM_VIRTUALLY_FRAME" val="{&quot;height&quot;:337.81409448818897,&quot;left&quot;:212.02307086614172,&quot;top&quot;:127.65787401574804,&quot;width&quot;:488.5686614173229}"/>
</p:tagLst>
</file>

<file path=ppt/tags/tag43.xml><?xml version="1.0" encoding="utf-8"?>
<p:tagLst xmlns:p="http://schemas.openxmlformats.org/presentationml/2006/main">
  <p:tag name="KSO_WM_DIAGRAM_VIRTUALLY_FRAME" val="{&quot;height&quot;:330.0266141732283,&quot;left&quot;:618.2675590551181,&quot;top&quot;:164.33385826771652,&quot;width&quot;:301.96456692913387}"/>
</p:tagLst>
</file>

<file path=ppt/tags/tag44.xml><?xml version="1.0" encoding="utf-8"?>
<p:tagLst xmlns:p="http://schemas.openxmlformats.org/presentationml/2006/main">
  <p:tag name="KSO_WM_DIAGRAM_VIRTUALLY_FRAME" val="{&quot;height&quot;:330.0266141732283,&quot;left&quot;:618.2675590551181,&quot;top&quot;:164.33385826771652,&quot;width&quot;:301.96456692913387}"/>
</p:tagLst>
</file>

<file path=ppt/tags/tag45.xml><?xml version="1.0" encoding="utf-8"?>
<p:tagLst xmlns:p="http://schemas.openxmlformats.org/presentationml/2006/main">
  <p:tag name="KSO_WM_DIAGRAM_VIRTUALLY_FRAME" val="{&quot;height&quot;:330.0266141732283,&quot;left&quot;:618.2675590551181,&quot;top&quot;:164.33385826771652,&quot;width&quot;:301.96456692913387}"/>
</p:tagLst>
</file>

<file path=ppt/tags/tag46.xml><?xml version="1.0" encoding="utf-8"?>
<p:tagLst xmlns:p="http://schemas.openxmlformats.org/presentationml/2006/main">
  <p:tag name="KSO_WM_DIAGRAM_VIRTUALLY_FRAME" val="{&quot;height&quot;:330.0266141732283,&quot;left&quot;:618.2675590551181,&quot;top&quot;:164.33385826771652,&quot;width&quot;:301.96456692913387}"/>
</p:tagLst>
</file>

<file path=ppt/tags/tag47.xml><?xml version="1.0" encoding="utf-8"?>
<p:tagLst xmlns:p="http://schemas.openxmlformats.org/presentationml/2006/main">
  <p:tag name="KSO_WM_DIAGRAM_VIRTUALLY_FRAME" val="{&quot;height&quot;:330.0266141732283,&quot;left&quot;:106.15,&quot;top&quot;:127.03385826771652,&quot;width&quot;:552.95}"/>
</p:tagLst>
</file>

<file path=ppt/tags/tag48.xml><?xml version="1.0" encoding="utf-8"?>
<p:tagLst xmlns:p="http://schemas.openxmlformats.org/presentationml/2006/main">
  <p:tag name="KSO_WM_DIAGRAM_VIRTUALLY_FRAME" val="{&quot;height&quot;:330.0266141732283,&quot;left&quot;:106.15,&quot;top&quot;:127.03385826771652,&quot;width&quot;:552.95}"/>
</p:tagLst>
</file>

<file path=ppt/tags/tag49.xml><?xml version="1.0" encoding="utf-8"?>
<p:tagLst xmlns:p="http://schemas.openxmlformats.org/presentationml/2006/main">
  <p:tag name="KSO_WM_DIAGRAM_VIRTUALLY_FRAME" val="{&quot;height&quot;:330.0266141732283,&quot;left&quot;:106.16755905511809,&quot;top&quot;:127.03385826771652,&quot;width&quot;:301.96456692913387}"/>
</p:tagLst>
</file>

<file path=ppt/tags/tag5.xml><?xml version="1.0" encoding="utf-8"?>
<p:tagLst xmlns:p="http://schemas.openxmlformats.org/presentationml/2006/main">
  <p:tag name="KSO_WM_DIAGRAM_VIRTUALLY_FRAME" val="{&quot;height&quot;:245.25,&quot;left&quot;:459.7,&quot;top&quot;:188.6,&quot;width&quot;:386.25}"/>
</p:tagLst>
</file>

<file path=ppt/tags/tag50.xml><?xml version="1.0" encoding="utf-8"?>
<p:tagLst xmlns:p="http://schemas.openxmlformats.org/presentationml/2006/main">
  <p:tag name="KSO_WM_DIAGRAM_VIRTUALLY_FRAME" val="{&quot;height&quot;:330.0266141732283,&quot;left&quot;:106.15,&quot;top&quot;:127.03385826771652,&quot;width&quot;:552.95}"/>
</p:tagLst>
</file>

<file path=ppt/tags/tag51.xml><?xml version="1.0" encoding="utf-8"?>
<p:tagLst xmlns:p="http://schemas.openxmlformats.org/presentationml/2006/main">
  <p:tag name="KSO_WM_DIAGRAM_VIRTUALLY_FRAME" val="{&quot;height&quot;:330.0266141732283,&quot;left&quot;:106.15,&quot;top&quot;:127.03385826771652,&quot;width&quot;:552.95}"/>
</p:tagLst>
</file>

<file path=ppt/tags/tag6.xml><?xml version="1.0" encoding="utf-8"?>
<p:tagLst xmlns:p="http://schemas.openxmlformats.org/presentationml/2006/main">
  <p:tag name="KSO_WM_DIAGRAM_VIRTUALLY_FRAME" val="{&quot;height&quot;:245.25,&quot;left&quot;:459.7,&quot;top&quot;:188.6,&quot;width&quot;:386.25}"/>
</p:tagLst>
</file>

<file path=ppt/tags/tag7.xml><?xml version="1.0" encoding="utf-8"?>
<p:tagLst xmlns:p="http://schemas.openxmlformats.org/presentationml/2006/main">
  <p:tag name="KSO_WM_DIAGRAM_VIRTUALLY_FRAME" val="{&quot;height&quot;:333.9766141732283,&quot;left&quot;:618.0175590551181,&quot;top&quot;:164.33385826771652,&quot;width&quot;:302.21456692913387}"/>
</p:tagLst>
</file>

<file path=ppt/tags/tag8.xml><?xml version="1.0" encoding="utf-8"?>
<p:tagLst xmlns:p="http://schemas.openxmlformats.org/presentationml/2006/main">
  <p:tag name="KSO_WM_DIAGRAM_VIRTUALLY_FRAME" val="{&quot;height&quot;:333.9766141732283,&quot;left&quot;:618.0175590551181,&quot;top&quot;:164.33385826771652,&quot;width&quot;:302.21456692913387}"/>
</p:tagLst>
</file>

<file path=ppt/tags/tag9.xml><?xml version="1.0" encoding="utf-8"?>
<p:tagLst xmlns:p="http://schemas.openxmlformats.org/presentationml/2006/main">
  <p:tag name="KSO_WM_DIAGRAM_VIRTUALLY_FRAME" val="{&quot;height&quot;:333.9766141732283,&quot;left&quot;:618.0175590551181,&quot;top&quot;:164.33385826771652,&quot;width&quot;:302.21456692913387}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F7F7F7"/>
      </a:dk1>
      <a:lt1>
        <a:srgbClr val="070828"/>
      </a:lt1>
      <a:dk2>
        <a:srgbClr val="0063E9"/>
      </a:dk2>
      <a:lt2>
        <a:srgbClr val="2D3C64"/>
      </a:lt2>
      <a:accent1>
        <a:srgbClr val="0063E9"/>
      </a:accent1>
      <a:accent2>
        <a:srgbClr val="C048C6"/>
      </a:accent2>
      <a:accent3>
        <a:srgbClr val="2A7BE9"/>
      </a:accent3>
      <a:accent4>
        <a:srgbClr val="4C90EC"/>
      </a:accent4>
      <a:accent5>
        <a:srgbClr val="659EEA"/>
      </a:accent5>
      <a:accent6>
        <a:srgbClr val="0755BD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1284</Words>
  <Application>WPS 演示</Application>
  <PresentationFormat>On-screen Show (4:3)</PresentationFormat>
  <Paragraphs>156</Paragraphs>
  <Slides>16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16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Helvetica</vt:lpstr>
      <vt:lpstr>Arial Unicode MS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Administrator</cp:lastModifiedBy>
  <cp:revision>20</cp:revision>
  <dcterms:created xsi:type="dcterms:W3CDTF">2006-08-16T00:00:00Z</dcterms:created>
  <dcterms:modified xsi:type="dcterms:W3CDTF">2025-03-08T13:22:18Z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0C9EDCF2D9FE4A069DB8D48C39D18EF3_12</vt:lpwstr>
  </property>
  <property fmtid="{D5CDD505-2E9C-101B-9397-08002B2CF9AE}" pid="3" name="KSOProductBuildVer">
    <vt:lpwstr>2052-12.1.0.20305</vt:lpwstr>
  </property>
</Properties>
</file>