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4" r:id="rId4"/>
    <p:sldId id="265" r:id="rId5"/>
    <p:sldId id="269" r:id="rId6"/>
    <p:sldId id="275" r:id="rId7"/>
    <p:sldId id="278" r:id="rId8"/>
    <p:sldId id="279" r:id="rId9"/>
    <p:sldId id="270" r:id="rId10"/>
    <p:sldId id="281" r:id="rId11"/>
    <p:sldId id="259" r:id="rId12"/>
    <p:sldId id="261" r:id="rId13"/>
    <p:sldId id="285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E77FB-4F6B-706E-39DF-2F96B867CE8F}" v="1" dt="2023-07-13T01:21:16.907"/>
    <p1510:client id="{63B96F81-A704-17E6-3EFA-14568176702D}" v="2" dt="2023-07-13T01:18:36.044"/>
    <p1510:client id="{C39BFFDA-C1CB-E382-FD37-17DE8F500973}" v="2" dt="2023-07-13T01:06:20.850"/>
    <p1510:client id="{C831DAF3-90A2-FBA3-876B-1B1BB363A333}" v="6" dt="2023-07-24T05:37:19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 FANGBO" userId="S::t0930356@u.nus.edu::64682e81-0e5c-4756-8e76-f792861e29a7" providerId="AD" clId="Web-{C39BFFDA-C1CB-E382-FD37-17DE8F500973}"/>
    <pc:docChg chg="sldOrd">
      <pc:chgData name="LI FANGBO" userId="S::t0930356@u.nus.edu::64682e81-0e5c-4756-8e76-f792861e29a7" providerId="AD" clId="Web-{C39BFFDA-C1CB-E382-FD37-17DE8F500973}" dt="2023-07-13T01:06:20.850" v="1"/>
      <pc:docMkLst>
        <pc:docMk/>
      </pc:docMkLst>
      <pc:sldChg chg="ord">
        <pc:chgData name="LI FANGBO" userId="S::t0930356@u.nus.edu::64682e81-0e5c-4756-8e76-f792861e29a7" providerId="AD" clId="Web-{C39BFFDA-C1CB-E382-FD37-17DE8F500973}" dt="2023-07-13T01:06:20.850" v="1"/>
        <pc:sldMkLst>
          <pc:docMk/>
          <pc:sldMk cId="0" sldId="269"/>
        </pc:sldMkLst>
      </pc:sldChg>
    </pc:docChg>
  </pc:docChgLst>
  <pc:docChgLst>
    <pc:chgData name="WANG YI" userId="S::t0930357@u.nus.edu::7131e3b4-e934-477a-b2bc-7f7dd3e58033" providerId="AD" clId="Web-{63B96F81-A704-17E6-3EFA-14568176702D}"/>
    <pc:docChg chg="modSld">
      <pc:chgData name="WANG YI" userId="S::t0930357@u.nus.edu::7131e3b4-e934-477a-b2bc-7f7dd3e58033" providerId="AD" clId="Web-{63B96F81-A704-17E6-3EFA-14568176702D}" dt="2023-07-13T01:18:36.044" v="1" actId="1076"/>
      <pc:docMkLst>
        <pc:docMk/>
      </pc:docMkLst>
      <pc:sldChg chg="modSp">
        <pc:chgData name="WANG YI" userId="S::t0930357@u.nus.edu::7131e3b4-e934-477a-b2bc-7f7dd3e58033" providerId="AD" clId="Web-{63B96F81-A704-17E6-3EFA-14568176702D}" dt="2023-07-13T01:18:36.044" v="1" actId="1076"/>
        <pc:sldMkLst>
          <pc:docMk/>
          <pc:sldMk cId="0" sldId="270"/>
        </pc:sldMkLst>
        <pc:spChg chg="mod">
          <ac:chgData name="WANG YI" userId="S::t0930357@u.nus.edu::7131e3b4-e934-477a-b2bc-7f7dd3e58033" providerId="AD" clId="Web-{63B96F81-A704-17E6-3EFA-14568176702D}" dt="2023-07-13T01:18:36.044" v="1" actId="1076"/>
          <ac:spMkLst>
            <pc:docMk/>
            <pc:sldMk cId="0" sldId="270"/>
            <ac:spMk id="11" creationId="{00000000-0000-0000-0000-000000000000}"/>
          </ac:spMkLst>
        </pc:spChg>
      </pc:sldChg>
    </pc:docChg>
  </pc:docChgLst>
  <pc:docChgLst>
    <pc:chgData name="KE SHAOTENG" userId="S::t0930054@u.nus.edu::ea031065-5f03-4006-b290-6602a31c1046" providerId="AD" clId="Web-{246E77FB-4F6B-706E-39DF-2F96B867CE8F}"/>
    <pc:docChg chg="sldOrd">
      <pc:chgData name="KE SHAOTENG" userId="S::t0930054@u.nus.edu::ea031065-5f03-4006-b290-6602a31c1046" providerId="AD" clId="Web-{246E77FB-4F6B-706E-39DF-2F96B867CE8F}" dt="2023-07-13T01:21:16.907" v="0"/>
      <pc:docMkLst>
        <pc:docMk/>
      </pc:docMkLst>
      <pc:sldChg chg="ord">
        <pc:chgData name="KE SHAOTENG" userId="S::t0930054@u.nus.edu::ea031065-5f03-4006-b290-6602a31c1046" providerId="AD" clId="Web-{246E77FB-4F6B-706E-39DF-2F96B867CE8F}" dt="2023-07-13T01:21:16.907" v="0"/>
        <pc:sldMkLst>
          <pc:docMk/>
          <pc:sldMk cId="0" sldId="269"/>
        </pc:sldMkLst>
      </pc:sldChg>
    </pc:docChg>
  </pc:docChgLst>
  <pc:docChgLst>
    <pc:chgData name="WANG YI" userId="S::t0930357@u.nus.edu::7131e3b4-e934-477a-b2bc-7f7dd3e58033" providerId="AD" clId="Web-{C831DAF3-90A2-FBA3-876B-1B1BB363A333}"/>
    <pc:docChg chg="modSld">
      <pc:chgData name="WANG YI" userId="S::t0930357@u.nus.edu::7131e3b4-e934-477a-b2bc-7f7dd3e58033" providerId="AD" clId="Web-{C831DAF3-90A2-FBA3-876B-1B1BB363A333}" dt="2023-07-24T05:37:19.561" v="5" actId="1076"/>
      <pc:docMkLst>
        <pc:docMk/>
      </pc:docMkLst>
      <pc:sldChg chg="modSp">
        <pc:chgData name="WANG YI" userId="S::t0930357@u.nus.edu::7131e3b4-e934-477a-b2bc-7f7dd3e58033" providerId="AD" clId="Web-{C831DAF3-90A2-FBA3-876B-1B1BB363A333}" dt="2023-07-24T05:37:19.561" v="5" actId="1076"/>
        <pc:sldMkLst>
          <pc:docMk/>
          <pc:sldMk cId="0" sldId="256"/>
        </pc:sldMkLst>
        <pc:spChg chg="mod">
          <ac:chgData name="WANG YI" userId="S::t0930357@u.nus.edu::7131e3b4-e934-477a-b2bc-7f7dd3e58033" providerId="AD" clId="Web-{C831DAF3-90A2-FBA3-876B-1B1BB363A333}" dt="2023-07-24T05:37:16.733" v="3" actId="1076"/>
          <ac:spMkLst>
            <pc:docMk/>
            <pc:sldMk cId="0" sldId="256"/>
            <ac:spMk id="3" creationId="{00000000-0000-0000-0000-000000000000}"/>
          </ac:spMkLst>
        </pc:spChg>
        <pc:picChg chg="mod">
          <ac:chgData name="WANG YI" userId="S::t0930357@u.nus.edu::7131e3b4-e934-477a-b2bc-7f7dd3e58033" providerId="AD" clId="Web-{C831DAF3-90A2-FBA3-876B-1B1BB363A333}" dt="2023-07-24T05:37:17.639" v="4" actId="1076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ANG YI" userId="S::t0930357@u.nus.edu::7131e3b4-e934-477a-b2bc-7f7dd3e58033" providerId="AD" clId="Web-{C831DAF3-90A2-FBA3-876B-1B1BB363A333}" dt="2023-07-24T05:37:19.561" v="5" actId="1076"/>
          <ac:picMkLst>
            <pc:docMk/>
            <pc:sldMk cId="0" sldId="256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B47E-929D-4079-8063-C16FF4238B46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F826F-6924-4CC8-8CD9-53C33FEE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1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5.png"/><Relationship Id="rId5" Type="http://schemas.openxmlformats.org/officeDocument/2006/relationships/tags" Target="../tags/tag19.xml"/><Relationship Id="rId10" Type="http://schemas.openxmlformats.org/officeDocument/2006/relationships/image" Target="../media/image14.png"/><Relationship Id="rId4" Type="http://schemas.openxmlformats.org/officeDocument/2006/relationships/tags" Target="../tags/tag18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4.xml"/><Relationship Id="rId7" Type="http://schemas.openxmlformats.org/officeDocument/2006/relationships/image" Target="../media/image1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9.xml"/><Relationship Id="rId7" Type="http://schemas.openxmlformats.org/officeDocument/2006/relationships/image" Target="../media/image1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16836" t="8808" r="13947" b="28935"/>
          <a:stretch>
            <a:fillRect/>
          </a:stretch>
        </p:blipFill>
        <p:spPr>
          <a:xfrm>
            <a:off x="1537195" y="546000"/>
            <a:ext cx="8178800" cy="5160645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18000" y="5708585"/>
            <a:ext cx="9144000" cy="1857081"/>
          </a:xfrm>
        </p:spPr>
        <p:txBody>
          <a:bodyPr>
            <a:norm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Proposed by </a:t>
            </a:r>
            <a:r>
              <a:rPr lang="en-US" altLang="zh-CN" sz="2800" b="1">
                <a:latin typeface="Calibri" panose="020F0502020204030204" pitchFamily="34" charset="0"/>
                <a:cs typeface="Calibri" panose="020F0502020204030204" pitchFamily="34" charset="0"/>
              </a:rPr>
              <a:t>TIEZ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altLang="zh-CN" sz="2000" b="1">
                <a:latin typeface="Calibri" panose="020F0502020204030204" pitchFamily="34" charset="0"/>
                <a:cs typeface="Calibri" panose="020F0502020204030204" pitchFamily="34" charset="0"/>
              </a:rPr>
              <a:t>LI FANGBO 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</a:rPr>
              <a:t>李放波</a:t>
            </a:r>
            <a:endParaRPr lang="en-US" altLang="zh-CN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000" b="1">
                <a:latin typeface="Calibri" panose="020F0502020204030204" pitchFamily="34" charset="0"/>
                <a:cs typeface="Calibri" panose="020F0502020204030204" pitchFamily="34" charset="0"/>
              </a:rPr>
              <a:t>WANG YI 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</a:rPr>
              <a:t>王懿</a:t>
            </a:r>
            <a:endParaRPr lang="en-US" altLang="zh-CN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000" b="1">
                <a:latin typeface="Calibri" panose="020F0502020204030204" pitchFamily="34" charset="0"/>
                <a:cs typeface="Calibri" panose="020F0502020204030204" pitchFamily="34" charset="0"/>
              </a:rPr>
              <a:t>ZHENG YANG 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</a:rPr>
              <a:t>郑洋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22" y="5708573"/>
            <a:ext cx="1551326" cy="1543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0" i="0" u="none" strike="noStrike">
                <a:effectLst/>
                <a:latin typeface="Calibri" panose="020F0502020204030204" pitchFamily="34" charset="0"/>
              </a:rPr>
              <a:t>Originality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card collection, beckon, element interaction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/>
              <a:t>Inspiration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魔法元素</a:t>
            </a:r>
            <a:r>
              <a:rPr lang="en-US" altLang="zh-CN"/>
              <a:t>,</a:t>
            </a:r>
            <a:r>
              <a:rPr lang="zh-CN" altLang="en-US"/>
              <a:t> 游戏王</a:t>
            </a:r>
            <a:r>
              <a:rPr lang="en-US" altLang="zh-CN"/>
              <a:t>,</a:t>
            </a:r>
            <a:r>
              <a:rPr lang="zh-CN" altLang="en-US"/>
              <a:t> 冒险岛</a:t>
            </a:r>
            <a:r>
              <a:rPr lang="en-US" altLang="zh-CN"/>
              <a:t>,</a:t>
            </a:r>
            <a:r>
              <a:rPr lang="zh-CN" altLang="en-US"/>
              <a:t> 死亡细胞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 err="1"/>
              <a:t>noita</a:t>
            </a:r>
            <a:r>
              <a:rPr lang="en-US" altLang="zh-CN"/>
              <a:t>, </a:t>
            </a:r>
            <a:r>
              <a:rPr lang="zh-CN" altLang="en-US"/>
              <a:t>龙与地下城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dragon quest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45C88-68F5-0765-9BD3-7B57480D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>
                <a:latin typeface="Arial Black" panose="020B0A04020102020204" pitchFamily="34" charset="0"/>
              </a:rPr>
              <a:t>Attraction</a:t>
            </a:r>
            <a:endParaRPr lang="zh-CN" altLang="en-US">
              <a:latin typeface="Arial Black" panose="020B0A040201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A7436D-32E9-17E7-F615-7CA6ACFA9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/>
              <a:t>reasons that you play</a:t>
            </a:r>
          </a:p>
          <a:p>
            <a:r>
              <a:rPr lang="en-US" altLang="zh-CN"/>
              <a:t>refreshing combination of element interaction mechanism and monster collecting and summoning mechanism</a:t>
            </a:r>
          </a:p>
          <a:p>
            <a:endParaRPr lang="en-US" altLang="zh-CN"/>
          </a:p>
          <a:p>
            <a:r>
              <a:rPr lang="en-US" altLang="zh-CN" b="1"/>
              <a:t>reasons that you play again</a:t>
            </a:r>
          </a:p>
          <a:p>
            <a:r>
              <a:rPr lang="en-US" altLang="zh-CN"/>
              <a:t>break your record</a:t>
            </a:r>
          </a:p>
          <a:p>
            <a:r>
              <a:rPr lang="en-US" altLang="zh-CN"/>
              <a:t>gain honorary title for particular accomplishments</a:t>
            </a:r>
          </a:p>
          <a:p>
            <a:r>
              <a:rPr lang="en-US" altLang="zh-CN"/>
              <a:t>different map and experience every time</a:t>
            </a:r>
            <a:endParaRPr lang="zh-CN" altLang="en-US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8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>
                <a:latin typeface="Arial Black" panose="020B0A04020102020204" charset="0"/>
                <a:ea typeface="HGF6_CNKI" panose="02000500000000000000" charset="-122"/>
                <a:cs typeface="Arial Black" panose="020B0A04020102020204" charset="0"/>
              </a:rPr>
              <a:t>Purpose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835" y="1825625"/>
            <a:ext cx="4653280" cy="435165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altLang="zh-CN" sz="3600">
                <a:latin typeface="Calibri" panose="020F0502020204030204" pitchFamily="34" charset="0"/>
                <a:ea typeface="HGF6_CNKI" panose="02000500000000000000" charset="-122"/>
                <a:cs typeface="Calibri" panose="020F0502020204030204" pitchFamily="34" charset="0"/>
                <a:sym typeface="+mn-ea"/>
              </a:rPr>
              <a:t>We want to build </a:t>
            </a:r>
            <a:r>
              <a:rPr lang="en-US" altLang="zh-CN" sz="3600" b="1">
                <a:latin typeface="Calibri" panose="020F0502020204030204" pitchFamily="34" charset="0"/>
                <a:ea typeface="HGF6_CNKI" panose="02000500000000000000" charset="-122"/>
                <a:cs typeface="Calibri" panose="020F0502020204030204" pitchFamily="34" charset="0"/>
                <a:sym typeface="+mn-ea"/>
              </a:rPr>
              <a:t>a 2D Rogue-like game</a:t>
            </a:r>
            <a:r>
              <a:rPr lang="en-US" altLang="zh-CN" sz="3600">
                <a:latin typeface="Calibri" panose="020F0502020204030204" pitchFamily="34" charset="0"/>
                <a:ea typeface="HGF6_CNKI" panose="02000500000000000000" charset="-122"/>
                <a:cs typeface="Calibri" panose="020F0502020204030204" pitchFamily="34" charset="0"/>
                <a:sym typeface="+mn-ea"/>
              </a:rPr>
              <a:t> that provides a feeling of achievement through </a:t>
            </a:r>
            <a:r>
              <a:rPr lang="en-US" altLang="zh-CN" sz="3600" b="1">
                <a:latin typeface="Calibri" panose="020F0502020204030204" pitchFamily="34" charset="0"/>
                <a:ea typeface="HGF6_CNKI" panose="02000500000000000000" charset="-122"/>
                <a:cs typeface="Calibri" panose="020F0502020204030204" pitchFamily="34" charset="0"/>
                <a:sym typeface="+mn-ea"/>
              </a:rPr>
              <a:t>collecting, challenging and exploring</a:t>
            </a:r>
            <a:r>
              <a:rPr lang="en-US" altLang="zh-CN" sz="3600">
                <a:latin typeface="Calibri" panose="020F0502020204030204" pitchFamily="34" charset="0"/>
                <a:ea typeface="HGF6_CNKI" panose="02000500000000000000" charset="-122"/>
                <a:cs typeface="Calibri" panose="020F0502020204030204" pitchFamily="34" charset="0"/>
                <a:sym typeface="+mn-ea"/>
              </a:rPr>
              <a:t> that switches between relaxing and intense mode.</a:t>
            </a:r>
          </a:p>
        </p:txBody>
      </p:sp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5987415" y="426085"/>
            <a:ext cx="5717540" cy="2329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7"/>
          <a:srcRect b="50028"/>
          <a:stretch>
            <a:fillRect/>
          </a:stretch>
        </p:blipFill>
        <p:spPr>
          <a:xfrm>
            <a:off x="6096000" y="3135630"/>
            <a:ext cx="1416685" cy="3458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2"/>
            </p:custDataLst>
          </p:nvPr>
        </p:nvPicPr>
        <p:blipFill>
          <a:blip r:embed="rId8"/>
          <a:srcRect l="30690" r="44272" b="2772"/>
          <a:stretch>
            <a:fillRect/>
          </a:stretch>
        </p:blipFill>
        <p:spPr>
          <a:xfrm>
            <a:off x="8124825" y="3135630"/>
            <a:ext cx="1442720" cy="3458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9"/>
          <a:srcRect l="59259" r="16220" b="4717"/>
          <a:stretch>
            <a:fillRect/>
          </a:stretch>
        </p:blipFill>
        <p:spPr>
          <a:xfrm>
            <a:off x="10082530" y="3134995"/>
            <a:ext cx="1483360" cy="3458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511415" y="3127375"/>
            <a:ext cx="551815" cy="3489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>
                <a:latin typeface="等线" panose="02010600030101010101" charset="-122"/>
                <a:ea typeface="等线" panose="02010600030101010101" charset="-122"/>
              </a:rPr>
              <a:t>Explorer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553575" y="3104515"/>
            <a:ext cx="551815" cy="3489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>
                <a:ea typeface="+mn-lt"/>
                <a:cs typeface="Arial Black" panose="020B0A04020102020204" charset="0"/>
              </a:rPr>
              <a:t>Challenger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1554460" y="3104515"/>
            <a:ext cx="551815" cy="3489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>
                <a:latin typeface="等线" panose="02010600030101010101" charset="-122"/>
                <a:ea typeface="等线" panose="02010600030101010101" charset="-122"/>
              </a:rPr>
              <a:t>Collector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>
                <a:latin typeface="Arial Black" panose="020B0A04020102020204" charset="0"/>
                <a:ea typeface="HGF6_CNKI" panose="02000500000000000000" charset="-122"/>
                <a:cs typeface="Arial Black" panose="020B0A04020102020204" charset="0"/>
              </a:rPr>
              <a:t>Achievement</a:t>
            </a:r>
            <a:endParaRPr lang="zh-CN" altLang="en-US" sz="5400" b="1">
              <a:latin typeface="Arial Black" panose="020B0A04020102020204" charset="0"/>
              <a:ea typeface="HGF6_CNKI" panose="02000500000000000000" charset="-122"/>
              <a:cs typeface="Arial Black" panose="020B0A04020102020204" charset="0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541270"/>
            <a:ext cx="3582670" cy="2201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545" y="1869440"/>
            <a:ext cx="3387090" cy="2873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7285" y="1691005"/>
            <a:ext cx="2994660" cy="30518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32585" y="5441950"/>
            <a:ext cx="1883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Arial Rounded MT Bold" panose="020F0704030504030204" charset="0"/>
                <a:cs typeface="Arial Rounded MT Bold" panose="020F0704030504030204" charset="0"/>
              </a:rPr>
              <a:t>Challenger</a:t>
            </a: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5807710" y="5416550"/>
            <a:ext cx="1640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 Rounded MT Bold" panose="020F0704030504030204" charset="0"/>
                <a:cs typeface="Arial Rounded MT Bold" panose="020F0704030504030204" charset="0"/>
              </a:rPr>
              <a:t>Collector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488170" y="5416550"/>
            <a:ext cx="1770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 Rounded MT Bold" panose="020F0704030504030204" charset="0"/>
                <a:cs typeface="Arial Rounded MT Bold" panose="020F0704030504030204" charset="0"/>
              </a:rPr>
              <a:t>Explorer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07524"/>
            <a:ext cx="10515600" cy="1325563"/>
          </a:xfrm>
        </p:spPr>
        <p:txBody>
          <a:bodyPr/>
          <a:lstStyle/>
          <a:p>
            <a:r>
              <a:rPr lang="en-US" altLang="zh-CN" sz="5400" b="1">
                <a:latin typeface="Arial Black" panose="020B0A04020102020204" charset="0"/>
                <a:ea typeface="HGF6_CNKI" panose="02000500000000000000" charset="-122"/>
                <a:cs typeface="Arial Black" panose="020B0A04020102020204" charset="0"/>
              </a:rPr>
              <a:t>Win/Lose Condition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5" y="1677670"/>
            <a:ext cx="3782695" cy="23044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25195" y="4852670"/>
            <a:ext cx="34448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When the HeartPoint of the main character falls to zero, the main character </a:t>
            </a:r>
            <a:r>
              <a:rPr lang="en-US" altLang="zh-CN" sz="2000" b="1"/>
              <a:t>“dies”</a:t>
            </a:r>
            <a:r>
              <a:rPr lang="en-US" altLang="zh-CN" sz="2000"/>
              <a:t>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360" y="1477645"/>
            <a:ext cx="5713730" cy="33750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07515" y="5867400"/>
            <a:ext cx="15424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>
                <a:solidFill>
                  <a:srgbClr val="00B0F0"/>
                </a:solidFill>
                <a:latin typeface="Arial Black" panose="020B0A04020102020204" charset="0"/>
                <a:ea typeface="HGF6_CNKI" panose="02000500000000000000" charset="-122"/>
                <a:cs typeface="Arial Black" panose="020B0A04020102020204" charset="0"/>
                <a:sym typeface="+mn-ea"/>
              </a:rPr>
              <a:t>Lose</a:t>
            </a: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5801360" y="4979670"/>
            <a:ext cx="57130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However, the game has not a specific win condition, because it works as a loop. The reward players can get are different which will be later explained. At the picture, it’s challenging the Boss.</a:t>
            </a:r>
          </a:p>
        </p:txBody>
      </p:sp>
      <p:sp>
        <p:nvSpPr>
          <p:cNvPr id="10" name="右箭头 9"/>
          <p:cNvSpPr/>
          <p:nvPr/>
        </p:nvSpPr>
        <p:spPr>
          <a:xfrm>
            <a:off x="4542790" y="3757930"/>
            <a:ext cx="1024890" cy="50736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>
                <a:latin typeface="Arial Black" panose="020B0A04020102020204" charset="0"/>
                <a:ea typeface="HGF6_CNKI" panose="02000500000000000000" charset="-122"/>
                <a:cs typeface="Arial Black" panose="020B0A04020102020204" charset="0"/>
              </a:rPr>
              <a:t>Achievement</a:t>
            </a:r>
            <a:endParaRPr lang="zh-CN" altLang="en-US" sz="5400" b="1">
              <a:latin typeface="Arial Black" panose="020B0A04020102020204" charset="0"/>
              <a:ea typeface="HGF6_CNKI" panose="02000500000000000000" charset="-122"/>
              <a:cs typeface="Arial Black" panose="020B0A04020102020204" charset="0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85470" y="2298065"/>
            <a:ext cx="3978275" cy="24447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32585" y="5441950"/>
            <a:ext cx="1883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Arial Rounded MT Bold" panose="020F0704030504030204" charset="0"/>
                <a:cs typeface="Arial Rounded MT Bold" panose="020F0704030504030204" charset="0"/>
              </a:rPr>
              <a:t>Challenger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949825" y="4583430"/>
            <a:ext cx="2698115" cy="131889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Arial Rounded MT Bold" panose="020F0704030504030204" charset="0"/>
                <a:cs typeface="Arial Rounded MT Bold" panose="020F0704030504030204" charset="0"/>
              </a:rPr>
              <a:t>Honor for Particular Accomplishments</a:t>
            </a:r>
          </a:p>
        </p:txBody>
      </p:sp>
      <p:sp>
        <p:nvSpPr>
          <p:cNvPr id="10" name="圆角矩形 9"/>
          <p:cNvSpPr/>
          <p:nvPr>
            <p:custDataLst>
              <p:tags r:id="rId1"/>
            </p:custDataLst>
          </p:nvPr>
        </p:nvSpPr>
        <p:spPr>
          <a:xfrm>
            <a:off x="4949825" y="1837055"/>
            <a:ext cx="2698115" cy="131889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Arial Rounded MT Bold" panose="020F0704030504030204" charset="0"/>
                <a:cs typeface="Arial Rounded MT Bold" panose="020F0704030504030204" charset="0"/>
              </a:rPr>
              <a:t>Beat the Challenging Boss as Fast as Possible</a:t>
            </a:r>
          </a:p>
        </p:txBody>
      </p:sp>
      <p:sp>
        <p:nvSpPr>
          <p:cNvPr id="11" name="椭圆 10"/>
          <p:cNvSpPr/>
          <p:nvPr/>
        </p:nvSpPr>
        <p:spPr>
          <a:xfrm>
            <a:off x="8265795" y="250825"/>
            <a:ext cx="1440000" cy="144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/>
              <a:t>Specific Designed Logistics for Boss</a:t>
            </a:r>
          </a:p>
        </p:txBody>
      </p:sp>
      <p:sp>
        <p:nvSpPr>
          <p:cNvPr id="13" name="椭圆 12"/>
          <p:cNvSpPr/>
          <p:nvPr>
            <p:custDataLst>
              <p:tags r:id="rId2"/>
            </p:custDataLst>
          </p:nvPr>
        </p:nvSpPr>
        <p:spPr>
          <a:xfrm>
            <a:off x="8265795" y="1974850"/>
            <a:ext cx="1440000" cy="144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/>
              <a:t>Record of the Time the Player to Beat the Boss</a:t>
            </a:r>
          </a:p>
        </p:txBody>
      </p:sp>
      <p:sp>
        <p:nvSpPr>
          <p:cNvPr id="14" name="椭圆 13"/>
          <p:cNvSpPr/>
          <p:nvPr>
            <p:custDataLst>
              <p:tags r:id="rId3"/>
            </p:custDataLst>
          </p:nvPr>
        </p:nvSpPr>
        <p:spPr>
          <a:xfrm>
            <a:off x="8265795" y="3608070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/>
              <a:t>Restrict</a:t>
            </a:r>
          </a:p>
          <a:p>
            <a:pPr algn="ctr"/>
            <a:r>
              <a:rPr lang="en-US" altLang="zh-CN" sz="1600" b="1"/>
              <a:t>-</a:t>
            </a:r>
            <a:r>
              <a:rPr lang="zh-CN" altLang="en-US" sz="1600" b="1"/>
              <a:t>ed Source</a:t>
            </a:r>
          </a:p>
        </p:txBody>
      </p:sp>
      <p:sp>
        <p:nvSpPr>
          <p:cNvPr id="15" name="椭圆 14"/>
          <p:cNvSpPr/>
          <p:nvPr>
            <p:custDataLst>
              <p:tags r:id="rId4"/>
            </p:custDataLst>
          </p:nvPr>
        </p:nvSpPr>
        <p:spPr>
          <a:xfrm>
            <a:off x="8265795" y="5241290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Attack Mechanism</a:t>
            </a:r>
          </a:p>
        </p:txBody>
      </p:sp>
      <p:pic>
        <p:nvPicPr>
          <p:cNvPr id="101" name="图片 100"/>
          <p:cNvPicPr/>
          <p:nvPr/>
        </p:nvPicPr>
        <p:blipFill>
          <a:blip r:embed="rId7"/>
          <a:srcRect l="28281" t="19657" r="44560" b="38787"/>
          <a:stretch>
            <a:fillRect/>
          </a:stretch>
        </p:blipFill>
        <p:spPr>
          <a:xfrm>
            <a:off x="10052685" y="4265930"/>
            <a:ext cx="1844040" cy="16363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8"/>
          <a:srcRect l="21496" t="22273" r="28598" b="17247"/>
          <a:stretch>
            <a:fillRect/>
          </a:stretch>
        </p:blipFill>
        <p:spPr>
          <a:xfrm>
            <a:off x="10052685" y="1293495"/>
            <a:ext cx="1758315" cy="165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>
                <a:latin typeface="Arial Black" panose="020B0A04020102020204" charset="0"/>
                <a:ea typeface="HGF6_CNKI" panose="02000500000000000000" charset="-122"/>
                <a:cs typeface="Arial Black" panose="020B0A04020102020204" charset="0"/>
              </a:rPr>
              <a:t>Achievement</a:t>
            </a:r>
            <a:endParaRPr lang="zh-CN" altLang="en-US" sz="5400" b="1">
              <a:latin typeface="Arial Black" panose="020B0A04020102020204" charset="0"/>
              <a:ea typeface="HGF6_CNKI" panose="02000500000000000000" charset="-122"/>
              <a:cs typeface="Arial Black" panose="020B0A0402010202020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949825" y="3415030"/>
            <a:ext cx="2698115" cy="131889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Arial Rounded MT Bold" panose="020F0704030504030204" charset="0"/>
                <a:cs typeface="Arial Rounded MT Bold" panose="020F0704030504030204" charset="0"/>
              </a:rPr>
              <a:t>Find Out All the Combination of Elements</a:t>
            </a:r>
          </a:p>
        </p:txBody>
      </p:sp>
      <p:sp>
        <p:nvSpPr>
          <p:cNvPr id="10" name="圆角矩形 9"/>
          <p:cNvSpPr/>
          <p:nvPr>
            <p:custDataLst>
              <p:tags r:id="rId1"/>
            </p:custDataLst>
          </p:nvPr>
        </p:nvSpPr>
        <p:spPr>
          <a:xfrm>
            <a:off x="4949825" y="1691005"/>
            <a:ext cx="2698115" cy="131889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Arial Rounded MT Bold" panose="020F0704030504030204" charset="0"/>
                <a:cs typeface="Arial Rounded MT Bold" panose="020F0704030504030204" charset="0"/>
              </a:rPr>
              <a:t>Collector All the Monster Cards</a:t>
            </a:r>
          </a:p>
        </p:txBody>
      </p:sp>
      <p:sp>
        <p:nvSpPr>
          <p:cNvPr id="11" name="椭圆 10"/>
          <p:cNvSpPr/>
          <p:nvPr/>
        </p:nvSpPr>
        <p:spPr>
          <a:xfrm>
            <a:off x="8265795" y="1569720"/>
            <a:ext cx="1440000" cy="144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/>
              <a:t>Monster Card</a:t>
            </a:r>
          </a:p>
        </p:txBody>
      </p:sp>
      <p:sp>
        <p:nvSpPr>
          <p:cNvPr id="14" name="椭圆 13"/>
          <p:cNvSpPr/>
          <p:nvPr>
            <p:custDataLst>
              <p:tags r:id="rId2"/>
            </p:custDataLst>
          </p:nvPr>
        </p:nvSpPr>
        <p:spPr>
          <a:xfrm>
            <a:off x="8265795" y="3293745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/>
              <a:t>Element Reaction</a:t>
            </a:r>
          </a:p>
        </p:txBody>
      </p:sp>
      <p:sp>
        <p:nvSpPr>
          <p:cNvPr id="15" name="椭圆 14"/>
          <p:cNvSpPr/>
          <p:nvPr>
            <p:custDataLst>
              <p:tags r:id="rId3"/>
            </p:custDataLst>
          </p:nvPr>
        </p:nvSpPr>
        <p:spPr>
          <a:xfrm>
            <a:off x="8265795" y="5241290"/>
            <a:ext cx="1440000" cy="1440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/>
              <a:t>Puzzle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5960" y="1817370"/>
            <a:ext cx="4008755" cy="340106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075180" y="5344795"/>
            <a:ext cx="1640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 Rounded MT Bold" panose="020F0704030504030204" charset="0"/>
                <a:cs typeface="Arial Rounded MT Bold" panose="020F0704030504030204" charset="0"/>
              </a:rPr>
              <a:t>Collector</a:t>
            </a:r>
          </a:p>
        </p:txBody>
      </p:sp>
      <p:sp>
        <p:nvSpPr>
          <p:cNvPr id="9" name="圆角矩形 8"/>
          <p:cNvSpPr/>
          <p:nvPr>
            <p:custDataLst>
              <p:tags r:id="rId6"/>
            </p:custDataLst>
          </p:nvPr>
        </p:nvSpPr>
        <p:spPr>
          <a:xfrm>
            <a:off x="4949825" y="5238115"/>
            <a:ext cx="2698115" cy="131889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Arial Rounded MT Bold" panose="020F0704030504030204" charset="0"/>
                <a:cs typeface="Arial Rounded MT Bold" panose="020F0704030504030204" charset="0"/>
              </a:rPr>
              <a:t>Search Every Corner of the Map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1" t="20225" r="34612" b="22442"/>
          <a:stretch>
            <a:fillRect/>
          </a:stretch>
        </p:blipFill>
        <p:spPr>
          <a:xfrm>
            <a:off x="10162540" y="1455420"/>
            <a:ext cx="1595120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81920" y="3293745"/>
            <a:ext cx="1396365" cy="16605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3950" y="5344795"/>
            <a:ext cx="1932305" cy="12122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>
                <a:latin typeface="Arial Black" panose="020B0A04020102020204" charset="0"/>
                <a:ea typeface="HGF6_CNKI" panose="02000500000000000000" charset="-122"/>
                <a:cs typeface="Arial Black" panose="020B0A04020102020204" charset="0"/>
              </a:rPr>
              <a:t>Achievement</a:t>
            </a:r>
            <a:endParaRPr lang="zh-CN" altLang="en-US" sz="5400" b="1">
              <a:latin typeface="Arial Black" panose="020B0A04020102020204" charset="0"/>
              <a:ea typeface="HGF6_CNKI" panose="02000500000000000000" charset="-122"/>
              <a:cs typeface="Arial Black" panose="020B0A0402010202020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949825" y="4583430"/>
            <a:ext cx="2698115" cy="131889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Arial Rounded MT Bold" panose="020F0704030504030204" charset="0"/>
                <a:cs typeface="Arial Rounded MT Bold" panose="020F0704030504030204" charset="0"/>
              </a:rPr>
              <a:t>Complete The Game in an easy way</a:t>
            </a:r>
          </a:p>
        </p:txBody>
      </p:sp>
      <p:sp>
        <p:nvSpPr>
          <p:cNvPr id="10" name="圆角矩形 9"/>
          <p:cNvSpPr/>
          <p:nvPr>
            <p:custDataLst>
              <p:tags r:id="rId1"/>
            </p:custDataLst>
          </p:nvPr>
        </p:nvSpPr>
        <p:spPr>
          <a:xfrm>
            <a:off x="4949825" y="1837055"/>
            <a:ext cx="2698115" cy="131889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Arial Rounded MT Bold" panose="020F0704030504030204" charset="0"/>
                <a:cs typeface="Arial Rounded MT Bold" panose="020F0704030504030204" charset="0"/>
              </a:rPr>
              <a:t>Try Refreshing Things of Game</a:t>
            </a:r>
          </a:p>
        </p:txBody>
      </p:sp>
      <p:sp>
        <p:nvSpPr>
          <p:cNvPr id="11" name="椭圆 10"/>
          <p:cNvSpPr/>
          <p:nvPr/>
        </p:nvSpPr>
        <p:spPr>
          <a:xfrm>
            <a:off x="8194675" y="1715770"/>
            <a:ext cx="1440000" cy="144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/>
              <a:t>Dynamic Map</a:t>
            </a: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>
            <a:off x="8194675" y="4462145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/>
              <a:t>Summon System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08710" y="1842770"/>
            <a:ext cx="3113405" cy="317309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839595" y="5562600"/>
            <a:ext cx="1770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 Rounded MT Bold" panose="020F0704030504030204" charset="0"/>
                <a:cs typeface="Arial Rounded MT Bold" panose="020F0704030504030204" charset="0"/>
              </a:rPr>
              <a:t>Explorer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3775" y="1143000"/>
            <a:ext cx="2150110" cy="23571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3775" y="4462145"/>
            <a:ext cx="2311400" cy="13188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>
                <a:latin typeface="Arial Black" panose="020B0A04020102020204" charset="0"/>
                <a:ea typeface="HGF6_CNKI" panose="02000500000000000000" charset="-122"/>
                <a:cs typeface="Arial Black" panose="020B0A04020102020204" charset="0"/>
              </a:rPr>
              <a:t>Upgrade</a:t>
            </a:r>
          </a:p>
        </p:txBody>
      </p:sp>
      <p:sp>
        <p:nvSpPr>
          <p:cNvPr id="10" name="圆角矩形 9"/>
          <p:cNvSpPr/>
          <p:nvPr>
            <p:custDataLst>
              <p:tags r:id="rId1"/>
            </p:custDataLst>
          </p:nvPr>
        </p:nvSpPr>
        <p:spPr>
          <a:xfrm>
            <a:off x="912495" y="1898015"/>
            <a:ext cx="2698115" cy="131889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Arial Rounded MT Bold" panose="020F0704030504030204" charset="0"/>
                <a:cs typeface="Arial Rounded MT Bold" panose="020F0704030504030204" charset="0"/>
              </a:rPr>
              <a:t>Beat the Challenging Boss as Fast as Possible</a:t>
            </a: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912495" y="4218305"/>
            <a:ext cx="2698115" cy="131889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Arial Rounded MT Bold" panose="020F0704030504030204" charset="0"/>
                <a:cs typeface="Arial Rounded MT Bold" panose="020F0704030504030204" charset="0"/>
              </a:rPr>
              <a:t>Complete The Game in an easy way</a:t>
            </a: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4539695" y="1928015"/>
            <a:ext cx="1572000" cy="144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/>
              <a:t>Specific Designed Logistics for Boss</a:t>
            </a:r>
          </a:p>
        </p:txBody>
      </p:sp>
      <p:sp>
        <p:nvSpPr>
          <p:cNvPr id="15" name="椭圆 14"/>
          <p:cNvSpPr/>
          <p:nvPr>
            <p:custDataLst>
              <p:tags r:id="rId4"/>
            </p:custDataLst>
          </p:nvPr>
        </p:nvSpPr>
        <p:spPr>
          <a:xfrm>
            <a:off x="4671695" y="4218940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/>
              <a:t>Summon System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26590" y="3423920"/>
            <a:ext cx="767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/>
              <a:t>...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008245" y="3423920"/>
            <a:ext cx="767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/>
              <a:t>...</a:t>
            </a: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319530" y="5748020"/>
            <a:ext cx="1883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Arial Rounded MT Bold" panose="020F0704030504030204" charset="0"/>
                <a:cs typeface="Arial Rounded MT Bold" panose="020F0704030504030204" charset="0"/>
              </a:rPr>
              <a:t>Goal</a:t>
            </a: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450715" y="5740400"/>
            <a:ext cx="1883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Arial Rounded MT Bold" panose="020F0704030504030204" charset="0"/>
                <a:cs typeface="Arial Rounded MT Bold" panose="020F0704030504030204" charset="0"/>
              </a:rPr>
              <a:t>Feature</a:t>
            </a:r>
          </a:p>
        </p:txBody>
      </p:sp>
      <p:sp>
        <p:nvSpPr>
          <p:cNvPr id="9" name="右箭头 8"/>
          <p:cNvSpPr/>
          <p:nvPr/>
        </p:nvSpPr>
        <p:spPr>
          <a:xfrm>
            <a:off x="6247765" y="3306445"/>
            <a:ext cx="1289050" cy="70040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916545" y="1595755"/>
            <a:ext cx="3960000" cy="39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040495" y="2766060"/>
            <a:ext cx="1620000" cy="162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Element</a:t>
            </a:r>
          </a:p>
        </p:txBody>
      </p:sp>
      <p:sp>
        <p:nvSpPr>
          <p:cNvPr id="14" name="椭圆 13"/>
          <p:cNvSpPr/>
          <p:nvPr>
            <p:custDataLst>
              <p:tags r:id="rId8"/>
            </p:custDataLst>
          </p:nvPr>
        </p:nvSpPr>
        <p:spPr>
          <a:xfrm>
            <a:off x="9220200" y="913765"/>
            <a:ext cx="1440000" cy="14408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Attack</a:t>
            </a:r>
          </a:p>
        </p:txBody>
      </p:sp>
      <p:sp>
        <p:nvSpPr>
          <p:cNvPr id="16" name="椭圆 15"/>
          <p:cNvSpPr/>
          <p:nvPr>
            <p:custDataLst>
              <p:tags r:id="rId9"/>
            </p:custDataLst>
          </p:nvPr>
        </p:nvSpPr>
        <p:spPr>
          <a:xfrm>
            <a:off x="7406640" y="4006850"/>
            <a:ext cx="1440000" cy="144081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Puzzle</a:t>
            </a:r>
          </a:p>
        </p:txBody>
      </p:sp>
      <p:sp>
        <p:nvSpPr>
          <p:cNvPr id="17" name="椭圆 16"/>
          <p:cNvSpPr/>
          <p:nvPr>
            <p:custDataLst>
              <p:tags r:id="rId10"/>
            </p:custDataLst>
          </p:nvPr>
        </p:nvSpPr>
        <p:spPr>
          <a:xfrm>
            <a:off x="10751820" y="3905250"/>
            <a:ext cx="1440000" cy="144081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Levelup</a:t>
            </a: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8954770" y="5748020"/>
            <a:ext cx="1883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Arial Rounded MT Bold" panose="020F0704030504030204" charset="0"/>
                <a:cs typeface="Arial Rounded MT Bold" panose="020F0704030504030204" charset="0"/>
              </a:rPr>
              <a:t>System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>
                <a:latin typeface="Arial Black" panose="020B0A04020102020204" charset="0"/>
                <a:ea typeface="HGF6_CNKI" panose="02000500000000000000" charset="-122"/>
                <a:cs typeface="Arial Black" panose="020B0A04020102020204" charset="0"/>
              </a:rPr>
              <a:t>Upgrade</a:t>
            </a:r>
          </a:p>
        </p:txBody>
      </p:sp>
      <p:sp>
        <p:nvSpPr>
          <p:cNvPr id="7" name="椭圆 6"/>
          <p:cNvSpPr/>
          <p:nvPr>
            <p:custDataLst>
              <p:tags r:id="rId1"/>
            </p:custDataLst>
          </p:nvPr>
        </p:nvSpPr>
        <p:spPr>
          <a:xfrm>
            <a:off x="520700" y="2411095"/>
            <a:ext cx="2880000" cy="28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/>
              <a:t>Element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265" y="2211070"/>
            <a:ext cx="2757805" cy="3279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1645" y="812165"/>
            <a:ext cx="2691765" cy="21920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90840" y="4020820"/>
            <a:ext cx="3218180" cy="2018665"/>
          </a:xfrm>
          <a:prstGeom prst="rect">
            <a:avLst/>
          </a:prstGeom>
        </p:spPr>
      </p:pic>
      <p:sp>
        <p:nvSpPr>
          <p:cNvPr id="22" name="右箭头 21"/>
          <p:cNvSpPr/>
          <p:nvPr/>
        </p:nvSpPr>
        <p:spPr>
          <a:xfrm>
            <a:off x="6833235" y="1951990"/>
            <a:ext cx="979805" cy="44640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>
            <p:custDataLst>
              <p:tags r:id="rId3"/>
            </p:custDataLst>
          </p:nvPr>
        </p:nvSpPr>
        <p:spPr>
          <a:xfrm>
            <a:off x="6833235" y="4607560"/>
            <a:ext cx="979805" cy="44640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1280775" y="781050"/>
            <a:ext cx="551815" cy="2286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>
                <a:latin typeface="Arial Rounded MT Bold" panose="020F0704030504030204" charset="0"/>
                <a:cs typeface="Arial Rounded MT Bold" panose="020F0704030504030204" charset="0"/>
              </a:rPr>
              <a:t>Attack</a:t>
            </a:r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11353800" y="3687445"/>
            <a:ext cx="551815" cy="2286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>
                <a:latin typeface="Arial Rounded MT Bold" panose="020F0704030504030204" charset="0"/>
                <a:cs typeface="Arial Rounded MT Bold" panose="020F0704030504030204" charset="0"/>
              </a:rPr>
              <a:t>Puzzle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65c89eb-9575-47db-8289-f00b9c64ac6b"/>
  <p:tag name="COMMONDATA" val="eyJoZGlkIjoiZTk5OTlhMmE3NzUzNzkwZGFmNmFkMGNhOTBhNTg3N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33,&quot;width&quot;:12218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主题​​</vt:lpstr>
      <vt:lpstr>1_Office 主题​​</vt:lpstr>
      <vt:lpstr>PowerPoint Presentation</vt:lpstr>
      <vt:lpstr>Purpose</vt:lpstr>
      <vt:lpstr>Achievement</vt:lpstr>
      <vt:lpstr>Win/Lose Condition</vt:lpstr>
      <vt:lpstr>Achievement</vt:lpstr>
      <vt:lpstr>Achievement</vt:lpstr>
      <vt:lpstr>Achievement</vt:lpstr>
      <vt:lpstr>Upgrade</vt:lpstr>
      <vt:lpstr>Upgrade</vt:lpstr>
      <vt:lpstr>Originality</vt:lpstr>
      <vt:lpstr>Inspiration</vt:lpstr>
      <vt:lpstr>Attraction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fangbo</dc:creator>
  <cp:revision>5</cp:revision>
  <dcterms:created xsi:type="dcterms:W3CDTF">2023-07-12T12:55:00Z</dcterms:created>
  <dcterms:modified xsi:type="dcterms:W3CDTF">2023-07-24T05:37:26Z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894541B7CECC48B6A54F84EBFB4D0DF6_12</vt:lpwstr>
  </property>
  <property fmtid="{D5CDD505-2E9C-101B-9397-08002B2CF9AE}" pid="3" name="KSOProductBuildVer">
    <vt:lpwstr>2052-11.1.0.14309</vt:lpwstr>
  </property>
</Properties>
</file>